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3" r:id="rId3"/>
  </p:sldMasterIdLst>
  <p:notesMasterIdLst>
    <p:notesMasterId r:id="rId52"/>
  </p:notesMasterIdLst>
  <p:sldIdLst>
    <p:sldId id="256" r:id="rId4"/>
    <p:sldId id="276" r:id="rId5"/>
    <p:sldId id="345" r:id="rId6"/>
    <p:sldId id="265" r:id="rId7"/>
    <p:sldId id="286" r:id="rId8"/>
    <p:sldId id="330" r:id="rId9"/>
    <p:sldId id="317" r:id="rId10"/>
    <p:sldId id="320" r:id="rId11"/>
    <p:sldId id="321" r:id="rId12"/>
    <p:sldId id="328" r:id="rId13"/>
    <p:sldId id="300" r:id="rId14"/>
    <p:sldId id="331" r:id="rId15"/>
    <p:sldId id="293" r:id="rId16"/>
    <p:sldId id="301" r:id="rId17"/>
    <p:sldId id="303" r:id="rId18"/>
    <p:sldId id="348" r:id="rId19"/>
    <p:sldId id="324" r:id="rId20"/>
    <p:sldId id="325" r:id="rId21"/>
    <p:sldId id="326" r:id="rId22"/>
    <p:sldId id="329" r:id="rId23"/>
    <p:sldId id="302" r:id="rId24"/>
    <p:sldId id="304" r:id="rId25"/>
    <p:sldId id="333" r:id="rId26"/>
    <p:sldId id="334" r:id="rId27"/>
    <p:sldId id="336" r:id="rId28"/>
    <p:sldId id="346" r:id="rId29"/>
    <p:sldId id="338" r:id="rId30"/>
    <p:sldId id="347" r:id="rId31"/>
    <p:sldId id="340" r:id="rId32"/>
    <p:sldId id="341" r:id="rId33"/>
    <p:sldId id="306" r:id="rId34"/>
    <p:sldId id="308" r:id="rId35"/>
    <p:sldId id="309" r:id="rId36"/>
    <p:sldId id="281" r:id="rId37"/>
    <p:sldId id="282" r:id="rId38"/>
    <p:sldId id="310" r:id="rId39"/>
    <p:sldId id="284" r:id="rId40"/>
    <p:sldId id="285" r:id="rId41"/>
    <p:sldId id="315" r:id="rId42"/>
    <p:sldId id="313" r:id="rId43"/>
    <p:sldId id="314" r:id="rId44"/>
    <p:sldId id="316" r:id="rId45"/>
    <p:sldId id="323" r:id="rId46"/>
    <p:sldId id="318" r:id="rId47"/>
    <p:sldId id="319" r:id="rId48"/>
    <p:sldId id="322" r:id="rId49"/>
    <p:sldId id="332" r:id="rId50"/>
    <p:sldId id="274" r:id="rId5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2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17EF8-DFBE-4050-8210-7B544F85FD14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AC467D2-BB65-4E49-B284-C571916B53F9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2- Increase local brighten</a:t>
          </a:r>
        </a:p>
      </dgm:t>
    </dgm:pt>
    <dgm:pt modelId="{2EFBD175-ECFC-4BC4-870D-2E311D334E8C}" type="parTrans" cxnId="{D8A20EF1-90D5-401F-830A-3C2307671B06}">
      <dgm:prSet/>
      <dgm:spPr/>
      <dgm:t>
        <a:bodyPr/>
        <a:lstStyle/>
        <a:p>
          <a:endParaRPr lang="en-GB"/>
        </a:p>
      </dgm:t>
    </dgm:pt>
    <dgm:pt modelId="{419826F3-F491-4D3F-A2DD-364809B153A1}" type="sibTrans" cxnId="{D8A20EF1-90D5-401F-830A-3C2307671B06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909D40-37F6-4D39-A240-33DE005D8610}">
      <dgm:prSet/>
      <dgm:spPr/>
      <dgm:t>
        <a:bodyPr/>
        <a:lstStyle/>
        <a:p>
          <a:r>
            <a:rPr lang="en-GB"/>
            <a:t>1- Improve contrast</a:t>
          </a:r>
        </a:p>
      </dgm:t>
    </dgm:pt>
    <dgm:pt modelId="{636C9CBF-D43D-4AEA-8E36-80C12A6723AB}" type="parTrans" cxnId="{8935D8BE-FE9C-4798-9C66-2F040867C6F1}">
      <dgm:prSet/>
      <dgm:spPr/>
      <dgm:t>
        <a:bodyPr/>
        <a:lstStyle/>
        <a:p>
          <a:endParaRPr lang="en-GB"/>
        </a:p>
      </dgm:t>
    </dgm:pt>
    <dgm:pt modelId="{0E0CC325-BB5E-4D79-AAE0-74A7DF5F3F4D}" type="sibTrans" cxnId="{8935D8BE-FE9C-4798-9C66-2F040867C6F1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4AD003-F13F-49A6-A582-944857D217C6}">
      <dgm:prSet/>
      <dgm:spPr/>
      <dgm:t>
        <a:bodyPr/>
        <a:lstStyle/>
        <a:p>
          <a:r>
            <a:rPr lang="en-GB"/>
            <a:t>4-Increase exposure dark areas</a:t>
          </a:r>
        </a:p>
      </dgm:t>
    </dgm:pt>
    <dgm:pt modelId="{29D12AC5-7191-4BA4-A7B1-7392B1766501}" type="parTrans" cxnId="{284FD40C-A6D1-4757-B98E-A4981CCEA30F}">
      <dgm:prSet/>
      <dgm:spPr/>
      <dgm:t>
        <a:bodyPr/>
        <a:lstStyle/>
        <a:p>
          <a:endParaRPr lang="en-GB"/>
        </a:p>
      </dgm:t>
    </dgm:pt>
    <dgm:pt modelId="{8712FFE2-C280-413F-88A0-67BC0247F40C}" type="sibTrans" cxnId="{284FD40C-A6D1-4757-B98E-A4981CCEA30F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CCB88E-82F3-4739-BBD8-EBE15A2AC9FD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3- Adjust local contrast</a:t>
          </a:r>
        </a:p>
      </dgm:t>
    </dgm:pt>
    <dgm:pt modelId="{1994E2FB-C215-448A-8104-5FE3F38FAF3B}" type="parTrans" cxnId="{3986CBF5-88F6-4A84-A25F-2393C1C3E9AF}">
      <dgm:prSet/>
      <dgm:spPr/>
      <dgm:t>
        <a:bodyPr/>
        <a:lstStyle/>
        <a:p>
          <a:endParaRPr lang="en-GB"/>
        </a:p>
      </dgm:t>
    </dgm:pt>
    <dgm:pt modelId="{ED2F0B3C-ABB7-494A-80EE-A100392B2890}" type="sibTrans" cxnId="{3986CBF5-88F6-4A84-A25F-2393C1C3E9AF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2C87CB-6050-40CC-AB3E-B677A4A42CE5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5-Adjust overall contrast</a:t>
          </a:r>
        </a:p>
      </dgm:t>
    </dgm:pt>
    <dgm:pt modelId="{93BA179A-E070-4BE2-B650-160E158499D4}" type="parTrans" cxnId="{2DEC7129-4693-4EF4-BD6E-F443637B8F5F}">
      <dgm:prSet/>
      <dgm:spPr/>
      <dgm:t>
        <a:bodyPr/>
        <a:lstStyle/>
        <a:p>
          <a:endParaRPr lang="en-GB"/>
        </a:p>
      </dgm:t>
    </dgm:pt>
    <dgm:pt modelId="{6C2E8FF2-B237-458B-97A6-F0147A073BAC}" type="sibTrans" cxnId="{2DEC7129-4693-4EF4-BD6E-F443637B8F5F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C4461A-6ACA-4671-9365-A9ED70BE484C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6-Sharpen small details</a:t>
          </a:r>
        </a:p>
      </dgm:t>
    </dgm:pt>
    <dgm:pt modelId="{217AFC25-0638-4CC6-B749-0E5A302760BA}" type="parTrans" cxnId="{C4F3EDBF-7074-4E55-8EAF-8465486CB572}">
      <dgm:prSet/>
      <dgm:spPr/>
      <dgm:t>
        <a:bodyPr/>
        <a:lstStyle/>
        <a:p>
          <a:endParaRPr lang="en-GB"/>
        </a:p>
      </dgm:t>
    </dgm:pt>
    <dgm:pt modelId="{99C1B8FB-6FBD-4B0D-8195-B59CA90D2082}" type="sibTrans" cxnId="{C4F3EDBF-7074-4E55-8EAF-8465486CB57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325683-9080-40FB-95CB-C6C80C8866C1}" type="pres">
      <dgm:prSet presAssocID="{98517EF8-DFBE-4050-8210-7B544F85FD14}" presName="cycle" presStyleCnt="0">
        <dgm:presLayoutVars>
          <dgm:dir/>
          <dgm:resizeHandles val="exact"/>
        </dgm:presLayoutVars>
      </dgm:prSet>
      <dgm:spPr/>
    </dgm:pt>
    <dgm:pt modelId="{0FDCB4BE-BADC-4009-A73F-19C823E982C9}" type="pres">
      <dgm:prSet presAssocID="{24909D40-37F6-4D39-A240-33DE005D8610}" presName="node" presStyleLbl="node1" presStyleIdx="0" presStyleCnt="6">
        <dgm:presLayoutVars>
          <dgm:bulletEnabled val="1"/>
        </dgm:presLayoutVars>
      </dgm:prSet>
      <dgm:spPr/>
    </dgm:pt>
    <dgm:pt modelId="{E1D96947-A2E4-4489-92CE-91046154BE7D}" type="pres">
      <dgm:prSet presAssocID="{24909D40-37F6-4D39-A240-33DE005D8610}" presName="spNode" presStyleCnt="0"/>
      <dgm:spPr/>
    </dgm:pt>
    <dgm:pt modelId="{C1E758C9-FEE9-4B01-B85A-063D2980CEE1}" type="pres">
      <dgm:prSet presAssocID="{0E0CC325-BB5E-4D79-AAE0-74A7DF5F3F4D}" presName="sibTrans" presStyleLbl="sibTrans1D1" presStyleIdx="0" presStyleCnt="6"/>
      <dgm:spPr/>
    </dgm:pt>
    <dgm:pt modelId="{6D67A156-923B-4251-AD88-104B573FE6FC}" type="pres">
      <dgm:prSet presAssocID="{BAC467D2-BB65-4E49-B284-C571916B53F9}" presName="node" presStyleLbl="node1" presStyleIdx="1" presStyleCnt="6">
        <dgm:presLayoutVars>
          <dgm:bulletEnabled val="1"/>
        </dgm:presLayoutVars>
      </dgm:prSet>
      <dgm:spPr/>
    </dgm:pt>
    <dgm:pt modelId="{4E7FDF5B-6781-45AC-82C0-8BF6587A47E2}" type="pres">
      <dgm:prSet presAssocID="{BAC467D2-BB65-4E49-B284-C571916B53F9}" presName="spNode" presStyleCnt="0"/>
      <dgm:spPr/>
    </dgm:pt>
    <dgm:pt modelId="{8D017C31-2873-416F-8EE1-D5C81E24704D}" type="pres">
      <dgm:prSet presAssocID="{419826F3-F491-4D3F-A2DD-364809B153A1}" presName="sibTrans" presStyleLbl="sibTrans1D1" presStyleIdx="1" presStyleCnt="6"/>
      <dgm:spPr/>
    </dgm:pt>
    <dgm:pt modelId="{E321AF22-9B78-4AA0-8741-C02EACE3B44C}" type="pres">
      <dgm:prSet presAssocID="{08CCB88E-82F3-4739-BBD8-EBE15A2AC9FD}" presName="node" presStyleLbl="node1" presStyleIdx="2" presStyleCnt="6">
        <dgm:presLayoutVars>
          <dgm:bulletEnabled val="1"/>
        </dgm:presLayoutVars>
      </dgm:prSet>
      <dgm:spPr/>
    </dgm:pt>
    <dgm:pt modelId="{6DC3433B-ED9A-4115-B990-9E49E6A224D6}" type="pres">
      <dgm:prSet presAssocID="{08CCB88E-82F3-4739-BBD8-EBE15A2AC9FD}" presName="spNode" presStyleCnt="0"/>
      <dgm:spPr/>
    </dgm:pt>
    <dgm:pt modelId="{7F019A20-B32C-4436-BA8D-60776A7DA263}" type="pres">
      <dgm:prSet presAssocID="{ED2F0B3C-ABB7-494A-80EE-A100392B2890}" presName="sibTrans" presStyleLbl="sibTrans1D1" presStyleIdx="2" presStyleCnt="6"/>
      <dgm:spPr/>
    </dgm:pt>
    <dgm:pt modelId="{88343981-1F8D-41D1-A12F-6A168298B3EB}" type="pres">
      <dgm:prSet presAssocID="{F94AD003-F13F-49A6-A582-944857D217C6}" presName="node" presStyleLbl="node1" presStyleIdx="3" presStyleCnt="6">
        <dgm:presLayoutVars>
          <dgm:bulletEnabled val="1"/>
        </dgm:presLayoutVars>
      </dgm:prSet>
      <dgm:spPr/>
    </dgm:pt>
    <dgm:pt modelId="{DF471F12-E609-4F67-823D-2658A07C49F9}" type="pres">
      <dgm:prSet presAssocID="{F94AD003-F13F-49A6-A582-944857D217C6}" presName="spNode" presStyleCnt="0"/>
      <dgm:spPr/>
    </dgm:pt>
    <dgm:pt modelId="{67A95CF2-D161-45E9-ADD8-2FB54F46CFD4}" type="pres">
      <dgm:prSet presAssocID="{8712FFE2-C280-413F-88A0-67BC0247F40C}" presName="sibTrans" presStyleLbl="sibTrans1D1" presStyleIdx="3" presStyleCnt="6"/>
      <dgm:spPr/>
    </dgm:pt>
    <dgm:pt modelId="{92BFCFDC-B140-46DB-A61F-0FF63A33C2A5}" type="pres">
      <dgm:prSet presAssocID="{F02C87CB-6050-40CC-AB3E-B677A4A42CE5}" presName="node" presStyleLbl="node1" presStyleIdx="4" presStyleCnt="6">
        <dgm:presLayoutVars>
          <dgm:bulletEnabled val="1"/>
        </dgm:presLayoutVars>
      </dgm:prSet>
      <dgm:spPr/>
    </dgm:pt>
    <dgm:pt modelId="{D927C7B2-F12D-4744-8E99-3C3AA7BE34B4}" type="pres">
      <dgm:prSet presAssocID="{F02C87CB-6050-40CC-AB3E-B677A4A42CE5}" presName="spNode" presStyleCnt="0"/>
      <dgm:spPr/>
    </dgm:pt>
    <dgm:pt modelId="{46569444-CA47-4F97-92C0-1BAF65B735A6}" type="pres">
      <dgm:prSet presAssocID="{6C2E8FF2-B237-458B-97A6-F0147A073BAC}" presName="sibTrans" presStyleLbl="sibTrans1D1" presStyleIdx="4" presStyleCnt="6"/>
      <dgm:spPr/>
    </dgm:pt>
    <dgm:pt modelId="{04FF4A1D-9D6E-41C4-9FBE-93260657FE7D}" type="pres">
      <dgm:prSet presAssocID="{A5C4461A-6ACA-4671-9365-A9ED70BE484C}" presName="node" presStyleLbl="node1" presStyleIdx="5" presStyleCnt="6">
        <dgm:presLayoutVars>
          <dgm:bulletEnabled val="1"/>
        </dgm:presLayoutVars>
      </dgm:prSet>
      <dgm:spPr/>
    </dgm:pt>
    <dgm:pt modelId="{2F602FCA-0282-403C-8752-D1E764663EA7}" type="pres">
      <dgm:prSet presAssocID="{A5C4461A-6ACA-4671-9365-A9ED70BE484C}" presName="spNode" presStyleCnt="0"/>
      <dgm:spPr/>
    </dgm:pt>
    <dgm:pt modelId="{6930AC84-8463-455E-BA9B-2E1D1C1334BD}" type="pres">
      <dgm:prSet presAssocID="{99C1B8FB-6FBD-4B0D-8195-B59CA90D2082}" presName="sibTrans" presStyleLbl="sibTrans1D1" presStyleIdx="5" presStyleCnt="6"/>
      <dgm:spPr/>
    </dgm:pt>
  </dgm:ptLst>
  <dgm:cxnLst>
    <dgm:cxn modelId="{EA21650B-80DA-48CC-82AF-B952FC4F3450}" type="presOf" srcId="{BAC467D2-BB65-4E49-B284-C571916B53F9}" destId="{6D67A156-923B-4251-AD88-104B573FE6FC}" srcOrd="0" destOrd="0" presId="urn:microsoft.com/office/officeart/2005/8/layout/cycle5"/>
    <dgm:cxn modelId="{284FD40C-A6D1-4757-B98E-A4981CCEA30F}" srcId="{98517EF8-DFBE-4050-8210-7B544F85FD14}" destId="{F94AD003-F13F-49A6-A582-944857D217C6}" srcOrd="3" destOrd="0" parTransId="{29D12AC5-7191-4BA4-A7B1-7392B1766501}" sibTransId="{8712FFE2-C280-413F-88A0-67BC0247F40C}"/>
    <dgm:cxn modelId="{82202D25-58A1-40D3-80B1-FB3DBD684DD1}" type="presOf" srcId="{6C2E8FF2-B237-458B-97A6-F0147A073BAC}" destId="{46569444-CA47-4F97-92C0-1BAF65B735A6}" srcOrd="0" destOrd="0" presId="urn:microsoft.com/office/officeart/2005/8/layout/cycle5"/>
    <dgm:cxn modelId="{2DEC7129-4693-4EF4-BD6E-F443637B8F5F}" srcId="{98517EF8-DFBE-4050-8210-7B544F85FD14}" destId="{F02C87CB-6050-40CC-AB3E-B677A4A42CE5}" srcOrd="4" destOrd="0" parTransId="{93BA179A-E070-4BE2-B650-160E158499D4}" sibTransId="{6C2E8FF2-B237-458B-97A6-F0147A073BAC}"/>
    <dgm:cxn modelId="{49659141-3FD4-4F18-BD43-77A9F003C6A5}" type="presOf" srcId="{ED2F0B3C-ABB7-494A-80EE-A100392B2890}" destId="{7F019A20-B32C-4436-BA8D-60776A7DA263}" srcOrd="0" destOrd="0" presId="urn:microsoft.com/office/officeart/2005/8/layout/cycle5"/>
    <dgm:cxn modelId="{8DA69944-29EE-4CB0-98AD-8FE2E3E812C8}" type="presOf" srcId="{A5C4461A-6ACA-4671-9365-A9ED70BE484C}" destId="{04FF4A1D-9D6E-41C4-9FBE-93260657FE7D}" srcOrd="0" destOrd="0" presId="urn:microsoft.com/office/officeart/2005/8/layout/cycle5"/>
    <dgm:cxn modelId="{5AFFAF68-3335-4C71-8E67-4FBBF14103A4}" type="presOf" srcId="{24909D40-37F6-4D39-A240-33DE005D8610}" destId="{0FDCB4BE-BADC-4009-A73F-19C823E982C9}" srcOrd="0" destOrd="0" presId="urn:microsoft.com/office/officeart/2005/8/layout/cycle5"/>
    <dgm:cxn modelId="{4B374257-E5F6-43BF-8ED4-CA76773CB6F2}" type="presOf" srcId="{08CCB88E-82F3-4739-BBD8-EBE15A2AC9FD}" destId="{E321AF22-9B78-4AA0-8741-C02EACE3B44C}" srcOrd="0" destOrd="0" presId="urn:microsoft.com/office/officeart/2005/8/layout/cycle5"/>
    <dgm:cxn modelId="{2AD03B8E-8543-4F8E-873A-0B6CE1750B82}" type="presOf" srcId="{8712FFE2-C280-413F-88A0-67BC0247F40C}" destId="{67A95CF2-D161-45E9-ADD8-2FB54F46CFD4}" srcOrd="0" destOrd="0" presId="urn:microsoft.com/office/officeart/2005/8/layout/cycle5"/>
    <dgm:cxn modelId="{106F749B-70D5-4336-88A0-701F2398E789}" type="presOf" srcId="{419826F3-F491-4D3F-A2DD-364809B153A1}" destId="{8D017C31-2873-416F-8EE1-D5C81E24704D}" srcOrd="0" destOrd="0" presId="urn:microsoft.com/office/officeart/2005/8/layout/cycle5"/>
    <dgm:cxn modelId="{E59DEBB0-41FE-4BCB-BC5E-232631C334B6}" type="presOf" srcId="{99C1B8FB-6FBD-4B0D-8195-B59CA90D2082}" destId="{6930AC84-8463-455E-BA9B-2E1D1C1334BD}" srcOrd="0" destOrd="0" presId="urn:microsoft.com/office/officeart/2005/8/layout/cycle5"/>
    <dgm:cxn modelId="{5F96CEB5-6BBD-4EF3-AFA5-5442888C62E7}" type="presOf" srcId="{F94AD003-F13F-49A6-A582-944857D217C6}" destId="{88343981-1F8D-41D1-A12F-6A168298B3EB}" srcOrd="0" destOrd="0" presId="urn:microsoft.com/office/officeart/2005/8/layout/cycle5"/>
    <dgm:cxn modelId="{8935D8BE-FE9C-4798-9C66-2F040867C6F1}" srcId="{98517EF8-DFBE-4050-8210-7B544F85FD14}" destId="{24909D40-37F6-4D39-A240-33DE005D8610}" srcOrd="0" destOrd="0" parTransId="{636C9CBF-D43D-4AEA-8E36-80C12A6723AB}" sibTransId="{0E0CC325-BB5E-4D79-AAE0-74A7DF5F3F4D}"/>
    <dgm:cxn modelId="{C4F3EDBF-7074-4E55-8EAF-8465486CB572}" srcId="{98517EF8-DFBE-4050-8210-7B544F85FD14}" destId="{A5C4461A-6ACA-4671-9365-A9ED70BE484C}" srcOrd="5" destOrd="0" parTransId="{217AFC25-0638-4CC6-B749-0E5A302760BA}" sibTransId="{99C1B8FB-6FBD-4B0D-8195-B59CA90D2082}"/>
    <dgm:cxn modelId="{FC4B85DA-24DC-4C2E-A9F8-4E0676E79C0F}" type="presOf" srcId="{0E0CC325-BB5E-4D79-AAE0-74A7DF5F3F4D}" destId="{C1E758C9-FEE9-4B01-B85A-063D2980CEE1}" srcOrd="0" destOrd="0" presId="urn:microsoft.com/office/officeart/2005/8/layout/cycle5"/>
    <dgm:cxn modelId="{6E85ABEE-B257-4815-8AF4-F7174AE639E5}" type="presOf" srcId="{F02C87CB-6050-40CC-AB3E-B677A4A42CE5}" destId="{92BFCFDC-B140-46DB-A61F-0FF63A33C2A5}" srcOrd="0" destOrd="0" presId="urn:microsoft.com/office/officeart/2005/8/layout/cycle5"/>
    <dgm:cxn modelId="{D8A20EF1-90D5-401F-830A-3C2307671B06}" srcId="{98517EF8-DFBE-4050-8210-7B544F85FD14}" destId="{BAC467D2-BB65-4E49-B284-C571916B53F9}" srcOrd="1" destOrd="0" parTransId="{2EFBD175-ECFC-4BC4-870D-2E311D334E8C}" sibTransId="{419826F3-F491-4D3F-A2DD-364809B153A1}"/>
    <dgm:cxn modelId="{3986CBF5-88F6-4A84-A25F-2393C1C3E9AF}" srcId="{98517EF8-DFBE-4050-8210-7B544F85FD14}" destId="{08CCB88E-82F3-4739-BBD8-EBE15A2AC9FD}" srcOrd="2" destOrd="0" parTransId="{1994E2FB-C215-448A-8104-5FE3F38FAF3B}" sibTransId="{ED2F0B3C-ABB7-494A-80EE-A100392B2890}"/>
    <dgm:cxn modelId="{470666F8-7D3F-439C-8FA9-F8F9C354017E}" type="presOf" srcId="{98517EF8-DFBE-4050-8210-7B544F85FD14}" destId="{F2325683-9080-40FB-95CB-C6C80C8866C1}" srcOrd="0" destOrd="0" presId="urn:microsoft.com/office/officeart/2005/8/layout/cycle5"/>
    <dgm:cxn modelId="{DAA74EF4-79FC-4DCB-A411-57BB20DDC7DA}" type="presParOf" srcId="{F2325683-9080-40FB-95CB-C6C80C8866C1}" destId="{0FDCB4BE-BADC-4009-A73F-19C823E982C9}" srcOrd="0" destOrd="0" presId="urn:microsoft.com/office/officeart/2005/8/layout/cycle5"/>
    <dgm:cxn modelId="{3DE0A16D-2DCA-4984-B47F-C575E1524C83}" type="presParOf" srcId="{F2325683-9080-40FB-95CB-C6C80C8866C1}" destId="{E1D96947-A2E4-4489-92CE-91046154BE7D}" srcOrd="1" destOrd="0" presId="urn:microsoft.com/office/officeart/2005/8/layout/cycle5"/>
    <dgm:cxn modelId="{973CCEA7-E20E-4B92-8F2E-92294ABE2B49}" type="presParOf" srcId="{F2325683-9080-40FB-95CB-C6C80C8866C1}" destId="{C1E758C9-FEE9-4B01-B85A-063D2980CEE1}" srcOrd="2" destOrd="0" presId="urn:microsoft.com/office/officeart/2005/8/layout/cycle5"/>
    <dgm:cxn modelId="{CBD681FF-CF36-45CB-8CD9-065E2526FC80}" type="presParOf" srcId="{F2325683-9080-40FB-95CB-C6C80C8866C1}" destId="{6D67A156-923B-4251-AD88-104B573FE6FC}" srcOrd="3" destOrd="0" presId="urn:microsoft.com/office/officeart/2005/8/layout/cycle5"/>
    <dgm:cxn modelId="{A6BB2717-4DEA-4C7A-AF2A-59085C1E17B6}" type="presParOf" srcId="{F2325683-9080-40FB-95CB-C6C80C8866C1}" destId="{4E7FDF5B-6781-45AC-82C0-8BF6587A47E2}" srcOrd="4" destOrd="0" presId="urn:microsoft.com/office/officeart/2005/8/layout/cycle5"/>
    <dgm:cxn modelId="{7F1B64CB-20A0-440A-ADAF-3B73D4132F85}" type="presParOf" srcId="{F2325683-9080-40FB-95CB-C6C80C8866C1}" destId="{8D017C31-2873-416F-8EE1-D5C81E24704D}" srcOrd="5" destOrd="0" presId="urn:microsoft.com/office/officeart/2005/8/layout/cycle5"/>
    <dgm:cxn modelId="{A75E911F-C3D2-45FD-B48F-F6DBFF4D8CA1}" type="presParOf" srcId="{F2325683-9080-40FB-95CB-C6C80C8866C1}" destId="{E321AF22-9B78-4AA0-8741-C02EACE3B44C}" srcOrd="6" destOrd="0" presId="urn:microsoft.com/office/officeart/2005/8/layout/cycle5"/>
    <dgm:cxn modelId="{13BF51EA-0211-4684-9A6C-6632AD9AF010}" type="presParOf" srcId="{F2325683-9080-40FB-95CB-C6C80C8866C1}" destId="{6DC3433B-ED9A-4115-B990-9E49E6A224D6}" srcOrd="7" destOrd="0" presId="urn:microsoft.com/office/officeart/2005/8/layout/cycle5"/>
    <dgm:cxn modelId="{E1DD7121-F3E4-4333-BC9E-782412AE50AA}" type="presParOf" srcId="{F2325683-9080-40FB-95CB-C6C80C8866C1}" destId="{7F019A20-B32C-4436-BA8D-60776A7DA263}" srcOrd="8" destOrd="0" presId="urn:microsoft.com/office/officeart/2005/8/layout/cycle5"/>
    <dgm:cxn modelId="{AFB4DA19-C313-487B-878A-A269FC93E12E}" type="presParOf" srcId="{F2325683-9080-40FB-95CB-C6C80C8866C1}" destId="{88343981-1F8D-41D1-A12F-6A168298B3EB}" srcOrd="9" destOrd="0" presId="urn:microsoft.com/office/officeart/2005/8/layout/cycle5"/>
    <dgm:cxn modelId="{5B423AA9-1BEC-4DC2-A47E-9478FE59B9CB}" type="presParOf" srcId="{F2325683-9080-40FB-95CB-C6C80C8866C1}" destId="{DF471F12-E609-4F67-823D-2658A07C49F9}" srcOrd="10" destOrd="0" presId="urn:microsoft.com/office/officeart/2005/8/layout/cycle5"/>
    <dgm:cxn modelId="{98A4BE0C-5760-4745-B85D-FFEA94CEBA43}" type="presParOf" srcId="{F2325683-9080-40FB-95CB-C6C80C8866C1}" destId="{67A95CF2-D161-45E9-ADD8-2FB54F46CFD4}" srcOrd="11" destOrd="0" presId="urn:microsoft.com/office/officeart/2005/8/layout/cycle5"/>
    <dgm:cxn modelId="{6AD5EABB-53EA-462B-85B8-D1C36F2DC24F}" type="presParOf" srcId="{F2325683-9080-40FB-95CB-C6C80C8866C1}" destId="{92BFCFDC-B140-46DB-A61F-0FF63A33C2A5}" srcOrd="12" destOrd="0" presId="urn:microsoft.com/office/officeart/2005/8/layout/cycle5"/>
    <dgm:cxn modelId="{3F0449B8-24AD-455A-8298-2064772317FB}" type="presParOf" srcId="{F2325683-9080-40FB-95CB-C6C80C8866C1}" destId="{D927C7B2-F12D-4744-8E99-3C3AA7BE34B4}" srcOrd="13" destOrd="0" presId="urn:microsoft.com/office/officeart/2005/8/layout/cycle5"/>
    <dgm:cxn modelId="{EB3223B7-6E24-4150-B3A7-2A3C1E352DF6}" type="presParOf" srcId="{F2325683-9080-40FB-95CB-C6C80C8866C1}" destId="{46569444-CA47-4F97-92C0-1BAF65B735A6}" srcOrd="14" destOrd="0" presId="urn:microsoft.com/office/officeart/2005/8/layout/cycle5"/>
    <dgm:cxn modelId="{C77B2FFF-FA42-473D-B73A-7D39FF995A3D}" type="presParOf" srcId="{F2325683-9080-40FB-95CB-C6C80C8866C1}" destId="{04FF4A1D-9D6E-41C4-9FBE-93260657FE7D}" srcOrd="15" destOrd="0" presId="urn:microsoft.com/office/officeart/2005/8/layout/cycle5"/>
    <dgm:cxn modelId="{C32DB7CE-9EB5-4597-BCE1-F36B9AA25033}" type="presParOf" srcId="{F2325683-9080-40FB-95CB-C6C80C8866C1}" destId="{2F602FCA-0282-403C-8752-D1E764663EA7}" srcOrd="16" destOrd="0" presId="urn:microsoft.com/office/officeart/2005/8/layout/cycle5"/>
    <dgm:cxn modelId="{4670619E-D5A5-46DF-B629-0C7E5CABDCAE}" type="presParOf" srcId="{F2325683-9080-40FB-95CB-C6C80C8866C1}" destId="{6930AC84-8463-455E-BA9B-2E1D1C1334BD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CB4BE-BADC-4009-A73F-19C823E982C9}">
      <dsp:nvSpPr>
        <dsp:cNvPr id="0" name=""/>
        <dsp:cNvSpPr/>
      </dsp:nvSpPr>
      <dsp:spPr>
        <a:xfrm>
          <a:off x="1702985" y="153"/>
          <a:ext cx="981090" cy="63770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1- Improve contrast</a:t>
          </a:r>
        </a:p>
      </dsp:txBody>
      <dsp:txXfrm>
        <a:off x="1734115" y="31283"/>
        <a:ext cx="918830" cy="575449"/>
      </dsp:txXfrm>
    </dsp:sp>
    <dsp:sp modelId="{C1E758C9-FEE9-4B01-B85A-063D2980CEE1}">
      <dsp:nvSpPr>
        <dsp:cNvPr id="0" name=""/>
        <dsp:cNvSpPr/>
      </dsp:nvSpPr>
      <dsp:spPr>
        <a:xfrm>
          <a:off x="692412" y="319007"/>
          <a:ext cx="3002236" cy="3002236"/>
        </a:xfrm>
        <a:custGeom>
          <a:avLst/>
          <a:gdLst/>
          <a:ahLst/>
          <a:cxnLst/>
          <a:rect l="0" t="0" r="0" b="0"/>
          <a:pathLst>
            <a:path>
              <a:moveTo>
                <a:pt x="2114807" y="131176"/>
              </a:moveTo>
              <a:arcTo wR="1501118" hR="1501118" stAng="17647850" swAng="92284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67A156-923B-4251-AD88-104B573FE6FC}">
      <dsp:nvSpPr>
        <dsp:cNvPr id="0" name=""/>
        <dsp:cNvSpPr/>
      </dsp:nvSpPr>
      <dsp:spPr>
        <a:xfrm>
          <a:off x="3002991" y="750712"/>
          <a:ext cx="981090" cy="63770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" panose="020B0604020202020204" pitchFamily="34" charset="0"/>
              <a:cs typeface="Arial" panose="020B0604020202020204" pitchFamily="34" charset="0"/>
            </a:rPr>
            <a:t>2- Increase local brighten</a:t>
          </a:r>
        </a:p>
      </dsp:txBody>
      <dsp:txXfrm>
        <a:off x="3034121" y="781842"/>
        <a:ext cx="918830" cy="575449"/>
      </dsp:txXfrm>
    </dsp:sp>
    <dsp:sp modelId="{8D017C31-2873-416F-8EE1-D5C81E24704D}">
      <dsp:nvSpPr>
        <dsp:cNvPr id="0" name=""/>
        <dsp:cNvSpPr/>
      </dsp:nvSpPr>
      <dsp:spPr>
        <a:xfrm>
          <a:off x="692412" y="319007"/>
          <a:ext cx="3002236" cy="3002236"/>
        </a:xfrm>
        <a:custGeom>
          <a:avLst/>
          <a:gdLst/>
          <a:ahLst/>
          <a:cxnLst/>
          <a:rect l="0" t="0" r="0" b="0"/>
          <a:pathLst>
            <a:path>
              <a:moveTo>
                <a:pt x="2978870" y="1237289"/>
              </a:moveTo>
              <a:arcTo wR="1501118" hR="1501118" stAng="20992644" swAng="1214712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1AF22-9B78-4AA0-8741-C02EACE3B44C}">
      <dsp:nvSpPr>
        <dsp:cNvPr id="0" name=""/>
        <dsp:cNvSpPr/>
      </dsp:nvSpPr>
      <dsp:spPr>
        <a:xfrm>
          <a:off x="3002991" y="2251830"/>
          <a:ext cx="981090" cy="63770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" panose="020B0604020202020204" pitchFamily="34" charset="0"/>
              <a:cs typeface="Arial" panose="020B0604020202020204" pitchFamily="34" charset="0"/>
            </a:rPr>
            <a:t>3- Adjust local contrast</a:t>
          </a:r>
        </a:p>
      </dsp:txBody>
      <dsp:txXfrm>
        <a:off x="3034121" y="2282960"/>
        <a:ext cx="918830" cy="575449"/>
      </dsp:txXfrm>
    </dsp:sp>
    <dsp:sp modelId="{7F019A20-B32C-4436-BA8D-60776A7DA263}">
      <dsp:nvSpPr>
        <dsp:cNvPr id="0" name=""/>
        <dsp:cNvSpPr/>
      </dsp:nvSpPr>
      <dsp:spPr>
        <a:xfrm>
          <a:off x="692412" y="319007"/>
          <a:ext cx="3002236" cy="3002236"/>
        </a:xfrm>
        <a:custGeom>
          <a:avLst/>
          <a:gdLst/>
          <a:ahLst/>
          <a:cxnLst/>
          <a:rect l="0" t="0" r="0" b="0"/>
          <a:pathLst>
            <a:path>
              <a:moveTo>
                <a:pt x="2456180" y="2659225"/>
              </a:moveTo>
              <a:arcTo wR="1501118" hR="1501118" stAng="3029306" swAng="92284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43981-1F8D-41D1-A12F-6A168298B3EB}">
      <dsp:nvSpPr>
        <dsp:cNvPr id="0" name=""/>
        <dsp:cNvSpPr/>
      </dsp:nvSpPr>
      <dsp:spPr>
        <a:xfrm>
          <a:off x="1702985" y="3002389"/>
          <a:ext cx="981090" cy="63770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4-Increase exposure dark areas</a:t>
          </a:r>
        </a:p>
      </dsp:txBody>
      <dsp:txXfrm>
        <a:off x="1734115" y="3033519"/>
        <a:ext cx="918830" cy="575449"/>
      </dsp:txXfrm>
    </dsp:sp>
    <dsp:sp modelId="{67A95CF2-D161-45E9-ADD8-2FB54F46CFD4}">
      <dsp:nvSpPr>
        <dsp:cNvPr id="0" name=""/>
        <dsp:cNvSpPr/>
      </dsp:nvSpPr>
      <dsp:spPr>
        <a:xfrm>
          <a:off x="692412" y="319007"/>
          <a:ext cx="3002236" cy="3002236"/>
        </a:xfrm>
        <a:custGeom>
          <a:avLst/>
          <a:gdLst/>
          <a:ahLst/>
          <a:cxnLst/>
          <a:rect l="0" t="0" r="0" b="0"/>
          <a:pathLst>
            <a:path>
              <a:moveTo>
                <a:pt x="887428" y="2871060"/>
              </a:moveTo>
              <a:arcTo wR="1501118" hR="1501118" stAng="6847850" swAng="92284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BFCFDC-B140-46DB-A61F-0FF63A33C2A5}">
      <dsp:nvSpPr>
        <dsp:cNvPr id="0" name=""/>
        <dsp:cNvSpPr/>
      </dsp:nvSpPr>
      <dsp:spPr>
        <a:xfrm>
          <a:off x="402978" y="2251830"/>
          <a:ext cx="981090" cy="63770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" panose="020B0604020202020204" pitchFamily="34" charset="0"/>
              <a:cs typeface="Arial" panose="020B0604020202020204" pitchFamily="34" charset="0"/>
            </a:rPr>
            <a:t>5-Adjust overall contrast</a:t>
          </a:r>
        </a:p>
      </dsp:txBody>
      <dsp:txXfrm>
        <a:off x="434108" y="2282960"/>
        <a:ext cx="918830" cy="575449"/>
      </dsp:txXfrm>
    </dsp:sp>
    <dsp:sp modelId="{46569444-CA47-4F97-92C0-1BAF65B735A6}">
      <dsp:nvSpPr>
        <dsp:cNvPr id="0" name=""/>
        <dsp:cNvSpPr/>
      </dsp:nvSpPr>
      <dsp:spPr>
        <a:xfrm>
          <a:off x="692412" y="319007"/>
          <a:ext cx="3002236" cy="3002236"/>
        </a:xfrm>
        <a:custGeom>
          <a:avLst/>
          <a:gdLst/>
          <a:ahLst/>
          <a:cxnLst/>
          <a:rect l="0" t="0" r="0" b="0"/>
          <a:pathLst>
            <a:path>
              <a:moveTo>
                <a:pt x="23366" y="1764947"/>
              </a:moveTo>
              <a:arcTo wR="1501118" hR="1501118" stAng="10192644" swAng="1214712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F4A1D-9D6E-41C4-9FBE-93260657FE7D}">
      <dsp:nvSpPr>
        <dsp:cNvPr id="0" name=""/>
        <dsp:cNvSpPr/>
      </dsp:nvSpPr>
      <dsp:spPr>
        <a:xfrm>
          <a:off x="402978" y="750712"/>
          <a:ext cx="981090" cy="63770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" panose="020B0604020202020204" pitchFamily="34" charset="0"/>
              <a:cs typeface="Arial" panose="020B0604020202020204" pitchFamily="34" charset="0"/>
            </a:rPr>
            <a:t>6-Sharpen small details</a:t>
          </a:r>
        </a:p>
      </dsp:txBody>
      <dsp:txXfrm>
        <a:off x="434108" y="781842"/>
        <a:ext cx="918830" cy="575449"/>
      </dsp:txXfrm>
    </dsp:sp>
    <dsp:sp modelId="{6930AC84-8463-455E-BA9B-2E1D1C1334BD}">
      <dsp:nvSpPr>
        <dsp:cNvPr id="0" name=""/>
        <dsp:cNvSpPr/>
      </dsp:nvSpPr>
      <dsp:spPr>
        <a:xfrm>
          <a:off x="692412" y="319007"/>
          <a:ext cx="3002236" cy="3002236"/>
        </a:xfrm>
        <a:custGeom>
          <a:avLst/>
          <a:gdLst/>
          <a:ahLst/>
          <a:cxnLst/>
          <a:rect l="0" t="0" r="0" b="0"/>
          <a:pathLst>
            <a:path>
              <a:moveTo>
                <a:pt x="546055" y="343011"/>
              </a:moveTo>
              <a:arcTo wR="1501118" hR="1501118" stAng="13829306" swAng="92284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E34B-B10B-4EB9-8A29-F3F3BD1C1D7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11137-C557-43B2-9C11-7A32E57E1E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0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d7daf85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d7daf85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203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0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d7daf85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d7daf85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3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34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75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55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82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17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12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d7daf85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d7daf85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163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7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https://upload.wikimedia.org/wikipedia/commons/e/ee/New_Horizons_spacecraft_model_1.png</a:t>
            </a:r>
          </a:p>
          <a:p>
            <a:endParaRPr lang="en-US"/>
          </a:p>
          <a:p>
            <a:r>
              <a:rPr lang="en-US"/>
              <a:t>https://www.google.com/url?sa=i&amp;url=https%3A%2F%2Fwww.pinterest.com%2Fpin%2Fthe-most-spectacular-gif-and-video-of-pluto-ever-taken--121175046201275101%2F&amp;psig=AOvVaw2o-9VTT8c3jHg5UFCOUQZJ&amp;ust=1622537142896000&amp;source=images&amp;cd=vfe&amp;ved=0CA0QjhxqFwoTCPjir4jQ8_ACFQAAAAAdAAAAABA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66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13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6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76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16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67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32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38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74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9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13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48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01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d6393a3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d6393a3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d6393a37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d6393a37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d6393a37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d6393a37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d6393a37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d6393a37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d6393a37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d6393a37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18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96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57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0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50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44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d7daf85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d7daf85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760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35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59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5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6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1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58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Cite the book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5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7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A7B-1BF7-4168-A0FC-4488426167BA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4A30-A9CD-44C2-99AE-A91CF775402A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2A8B-E6CD-4A51-8415-D048735CDAAE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A7B-1BF7-4168-A0FC-4488426167BA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7285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B129-63FF-4718-BDB5-C0E0D658AF1F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78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9DADB-F71F-49C0-AE78-387CF78C635E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020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8D86-6DED-4D6F-B834-A25FE04241BF}" type="datetime1">
              <a:rPr lang="es-ES" smtClean="0"/>
              <a:t>05/06/2021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471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AF4F-FCEB-4020-885F-4A59BF1FABD1}" type="datetime1">
              <a:rPr lang="es-ES" smtClean="0"/>
              <a:t>05/06/2021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795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9547-D024-4DF9-95AD-BE81233B891E}" type="datetime1">
              <a:rPr lang="es-ES" smtClean="0"/>
              <a:t>05/06/2021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800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B43B7-BB33-4250-9255-95186096D56B}" type="datetime1">
              <a:rPr lang="es-ES" smtClean="0"/>
              <a:t>05/06/2021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048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C535-D827-4C68-B669-4EE9A94F541E}" type="datetime1">
              <a:rPr lang="es-ES" smtClean="0"/>
              <a:t>05/06/2021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7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B129-63FF-4718-BDB5-C0E0D658AF1F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D649-F72F-40B8-B30B-4E4157CBF641}" type="datetime1">
              <a:rPr lang="es-ES" smtClean="0"/>
              <a:t>05/06/2021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379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4A30-A9CD-44C2-99AE-A91CF775402A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088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2A8B-E6CD-4A51-8415-D048735CDAAE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4770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389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A7B-1BF7-4168-A0FC-4488426167BA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6320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B129-63FF-4718-BDB5-C0E0D658AF1F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127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9DADB-F71F-49C0-AE78-387CF78C635E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11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8D86-6DED-4D6F-B834-A25FE04241BF}" type="datetime1">
              <a:rPr lang="es-ES" smtClean="0"/>
              <a:t>05/06/2021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955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AF4F-FCEB-4020-885F-4A59BF1FABD1}" type="datetime1">
              <a:rPr lang="es-ES" smtClean="0"/>
              <a:t>05/06/2021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001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9547-D024-4DF9-95AD-BE81233B891E}" type="datetime1">
              <a:rPr lang="es-ES" smtClean="0"/>
              <a:t>05/06/2021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20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9DADB-F71F-49C0-AE78-387CF78C635E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B43B7-BB33-4250-9255-95186096D56B}" type="datetime1">
              <a:rPr lang="es-ES" smtClean="0"/>
              <a:t>05/06/2021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6745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C535-D827-4C68-B669-4EE9A94F541E}" type="datetime1">
              <a:rPr lang="es-ES" smtClean="0"/>
              <a:t>05/06/2021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0529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D649-F72F-40B8-B30B-4E4157CBF641}" type="datetime1">
              <a:rPr lang="es-ES" smtClean="0"/>
              <a:t>05/06/2021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9569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4A30-A9CD-44C2-99AE-A91CF775402A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99215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2A8B-E6CD-4A51-8415-D048735CDAAE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68807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953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1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8D86-6DED-4D6F-B834-A25FE04241BF}" type="datetime1">
              <a:rPr lang="es-ES" smtClean="0"/>
              <a:t>05/06/2021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AF4F-FCEB-4020-885F-4A59BF1FABD1}" type="datetime1">
              <a:rPr lang="es-ES" smtClean="0"/>
              <a:t>05/06/2021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9547-D024-4DF9-95AD-BE81233B891E}" type="datetime1">
              <a:rPr lang="es-ES" smtClean="0"/>
              <a:t>05/06/2021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B43B7-BB33-4250-9255-95186096D56B}" type="datetime1">
              <a:rPr lang="es-ES" smtClean="0"/>
              <a:t>05/06/2021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C535-D827-4C68-B669-4EE9A94F541E}" type="datetime1">
              <a:rPr lang="es-ES" smtClean="0"/>
              <a:t>05/06/2021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D649-F72F-40B8-B30B-4E4157CBF641}" type="datetime1">
              <a:rPr lang="es-ES" smtClean="0"/>
              <a:t>05/06/2021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19025-E18B-455B-BE8A-BD2347D37B94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19025-E18B-455B-BE8A-BD2347D37B94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4738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19025-E18B-455B-BE8A-BD2347D37B94}" type="datetime1">
              <a:rPr lang="es-ES" smtClean="0"/>
              <a:t>05/06/2021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4432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sa.gov/mission_pages/newhorizons/images/index.html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cnews.com/science/space/nasas-new-horizons-probe-gives-us-our-first-look-person-n379781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hyperlink" Target="http://pluto.jhuapl.edu/Galleries/Featured-Images/image.php?page=1&amp;gallery_id=2&amp;image_id=543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9" y="1127339"/>
            <a:ext cx="9144000" cy="1821929"/>
          </a:xfrm>
        </p:spPr>
        <p:txBody>
          <a:bodyPr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400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Robotic Exploration of the Solar System </a:t>
            </a:r>
            <a:endParaRPr lang="es-ES" sz="5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28335" y="3562953"/>
            <a:ext cx="3116826" cy="1755057"/>
          </a:xfrm>
        </p:spPr>
        <p:txBody>
          <a:bodyPr>
            <a:normAutofit fontScale="85000" lnSpcReduction="20000"/>
          </a:bodyPr>
          <a:lstStyle/>
          <a:p>
            <a:r>
              <a:rPr lang="en-US" sz="2000" b="1" u="sng"/>
              <a:t>Authors</a:t>
            </a:r>
            <a:r>
              <a:rPr lang="en-US" sz="2000" b="1"/>
              <a:t>:</a:t>
            </a:r>
          </a:p>
          <a:p>
            <a:br>
              <a:rPr lang="en-US" sz="2000" b="1"/>
            </a:br>
            <a:r>
              <a:rPr lang="en-US" sz="2000"/>
              <a:t>Yi Qiang Ji Zhang</a:t>
            </a:r>
          </a:p>
          <a:p>
            <a:r>
              <a:rPr lang="en-US" sz="2000"/>
              <a:t>Rita da Cruz </a:t>
            </a:r>
            <a:r>
              <a:rPr lang="en-US" sz="2000" err="1"/>
              <a:t>Fardilha</a:t>
            </a:r>
            <a:endParaRPr lang="en-US" sz="2000"/>
          </a:p>
          <a:p>
            <a:r>
              <a:rPr lang="es-ES" sz="2000" err="1"/>
              <a:t>Èr</a:t>
            </a:r>
            <a:r>
              <a:rPr lang="en-US" sz="2000" err="1"/>
              <a:t>ic</a:t>
            </a:r>
            <a:r>
              <a:rPr lang="en-US" sz="2000"/>
              <a:t> Montserrat Robles</a:t>
            </a:r>
          </a:p>
          <a:p>
            <a:r>
              <a:rPr lang="en-US" sz="2000"/>
              <a:t>Ivan Sermanoukian Molina</a:t>
            </a:r>
          </a:p>
          <a:p>
            <a:endParaRPr lang="en-US" sz="2200" b="1"/>
          </a:p>
          <a:p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CFBF85-6544-485B-B986-D061970074BA}"/>
              </a:ext>
            </a:extLst>
          </p:cNvPr>
          <p:cNvSpPr txBox="1"/>
          <p:nvPr/>
        </p:nvSpPr>
        <p:spPr>
          <a:xfrm>
            <a:off x="6381135" y="3472005"/>
            <a:ext cx="223192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u="sng"/>
              <a:t>Professor/s: </a:t>
            </a:r>
          </a:p>
          <a:p>
            <a:pPr algn="ctr"/>
            <a:endParaRPr lang="en-US" sz="1700" b="1"/>
          </a:p>
          <a:p>
            <a:pPr algn="ctr"/>
            <a:r>
              <a:rPr lang="en-US" sz="1700"/>
              <a:t>Manel Soria </a:t>
            </a:r>
          </a:p>
          <a:p>
            <a:pPr algn="ctr"/>
            <a:r>
              <a:rPr lang="en-US" sz="1700" err="1"/>
              <a:t>Arnau</a:t>
            </a:r>
            <a:r>
              <a:rPr lang="en-US" sz="1700"/>
              <a:t> Mir</a:t>
            </a:r>
            <a:r>
              <a:rPr lang="es-ES" sz="1700" err="1"/>
              <a:t>ó</a:t>
            </a:r>
            <a:endParaRPr lang="es-ES" sz="1700"/>
          </a:p>
          <a:p>
            <a:pPr algn="ctr"/>
            <a:r>
              <a:rPr lang="es-ES" sz="1700"/>
              <a:t>Elena </a:t>
            </a:r>
            <a:r>
              <a:rPr lang="es-ES" sz="1700" err="1"/>
              <a:t>Terzic</a:t>
            </a:r>
            <a:endParaRPr lang="en-US" sz="1700"/>
          </a:p>
        </p:txBody>
      </p:sp>
      <p:pic>
        <p:nvPicPr>
          <p:cNvPr id="2050" name="Picture 2" descr="Logo i imatge corporativa — Escola Superior d'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2F74752D-E29E-44D9-B742-90A4A618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" y="5506761"/>
            <a:ext cx="4162426" cy="110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0F4008C-2468-49E8-84C9-C070BC28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872" y="5371553"/>
            <a:ext cx="1649683" cy="13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B27C13-7439-434F-AF26-86F11643D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730"/>
          <a:stretch/>
        </p:blipFill>
        <p:spPr bwMode="auto">
          <a:xfrm>
            <a:off x="10386872" y="4872389"/>
            <a:ext cx="1722268" cy="30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05F4691-A9DE-4A9A-B240-F9CFB50AE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56"/>
          <a:stretch/>
        </p:blipFill>
        <p:spPr bwMode="auto">
          <a:xfrm>
            <a:off x="10386872" y="4431838"/>
            <a:ext cx="1649683" cy="44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EBCCF57-15E1-466C-B50E-07F24315A6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/>
          <a:stretch/>
        </p:blipFill>
        <p:spPr>
          <a:xfrm>
            <a:off x="249103" y="911521"/>
            <a:ext cx="7165488" cy="4452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1763374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Horizons encounter with Pluto system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pPr/>
              <a:t>10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DF6F45-6F4E-4027-872F-384255109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13" y="3429000"/>
            <a:ext cx="5573574" cy="3058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34B74B-4ABD-4BC9-A7A2-8085E700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09" y="1028567"/>
            <a:ext cx="2109064" cy="210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E44A4CE-3A92-460B-97EC-056FCA48A0A7}"/>
              </a:ext>
            </a:extLst>
          </p:cNvPr>
          <p:cNvSpPr/>
          <p:nvPr/>
        </p:nvSpPr>
        <p:spPr>
          <a:xfrm>
            <a:off x="1" y="6153150"/>
            <a:ext cx="5573574" cy="693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>
                <a:solidFill>
                  <a:schemeClr val="bg1"/>
                </a:solidFill>
                <a:latin typeface="DINWebPro"/>
              </a:rPr>
              <a:t>[1</a:t>
            </a:r>
            <a:r>
              <a:rPr lang="en-US" sz="1000">
                <a:solidFill>
                  <a:schemeClr val="bg1"/>
                </a:solidFill>
                <a:latin typeface="DINWebPro"/>
              </a:rPr>
              <a:t>] </a:t>
            </a:r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Talbert, Tricia (2015). New Horizons Image Gallery.</a:t>
            </a:r>
            <a:br>
              <a:rPr lang="en-US" sz="10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sz="1000" b="0" i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https://www.nasa.gov/mission_pages/newhorizons/images/index.html</a:t>
            </a:r>
            <a:br>
              <a:rPr lang="en-US" sz="10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</a:rPr>
              <a:t>[2} </a:t>
            </a:r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Stern, A., &amp; Grinspoon, D. (2018). </a:t>
            </a:r>
            <a:r>
              <a:rPr lang="en-US" sz="1000" b="0" i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Chasing New Horizons: Inside the Epic First Mission to Pluto</a:t>
            </a:r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Picador.</a:t>
            </a:r>
          </a:p>
          <a:p>
            <a:endParaRPr lang="es-ES" sz="1000" b="0" i="0">
              <a:solidFill>
                <a:schemeClr val="tx1"/>
              </a:solidFill>
              <a:effectLst/>
              <a:latin typeface="DINWebPr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2E449-3EE1-478C-8DCC-85BA9A1DC0AD}"/>
              </a:ext>
            </a:extLst>
          </p:cNvPr>
          <p:cNvSpPr txBox="1">
            <a:spLocks/>
          </p:cNvSpPr>
          <p:nvPr/>
        </p:nvSpPr>
        <p:spPr>
          <a:xfrm>
            <a:off x="10266210" y="3137631"/>
            <a:ext cx="885061" cy="348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>
                <a:solidFill>
                  <a:schemeClr val="bg1"/>
                </a:solidFill>
              </a:rPr>
              <a:t>Pluto [1]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BA194F-0BCD-4EFD-B6B4-C5B914D08EC7}"/>
              </a:ext>
            </a:extLst>
          </p:cNvPr>
          <p:cNvSpPr txBox="1">
            <a:spLocks/>
          </p:cNvSpPr>
          <p:nvPr/>
        </p:nvSpPr>
        <p:spPr>
          <a:xfrm>
            <a:off x="7544835" y="6547394"/>
            <a:ext cx="2131530" cy="348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>
                <a:solidFill>
                  <a:schemeClr val="bg1"/>
                </a:solidFill>
              </a:rPr>
              <a:t>New Horizons Journey  [2]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F30ADACA-E61C-4F3F-882F-AFEC96E66715}"/>
              </a:ext>
            </a:extLst>
          </p:cNvPr>
          <p:cNvSpPr txBox="1"/>
          <p:nvPr/>
        </p:nvSpPr>
        <p:spPr>
          <a:xfrm>
            <a:off x="7117042" y="1016767"/>
            <a:ext cx="2485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Ecliptic plane J2000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Aberration Correction =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= Pluto barycentre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(Planets and satellites are not to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8DBF0141-C43E-4584-B7C3-8F9187D4D2BA}"/>
              </a:ext>
            </a:extLst>
          </p:cNvPr>
          <p:cNvSpPr/>
          <p:nvPr/>
        </p:nvSpPr>
        <p:spPr>
          <a:xfrm rot="11632941">
            <a:off x="3341799" y="4403326"/>
            <a:ext cx="293763" cy="142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6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Horizons flyby across Jupiter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t>11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4" name="NewHorizonsFlybyJupiter">
            <a:hlinkClick r:id="" action="ppaction://media"/>
            <a:extLst>
              <a:ext uri="{FF2B5EF4-FFF2-40B4-BE49-F238E27FC236}">
                <a16:creationId xmlns:a16="http://schemas.microsoft.com/office/drawing/2014/main" id="{4981319C-A9A6-43A0-8CB0-36CAB07D7F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8" y="1325563"/>
            <a:ext cx="7565335" cy="49339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4574AD-22E7-46B5-AF2B-D7EC00FA5B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t="4229" r="6887" b="3749"/>
          <a:stretch/>
        </p:blipFill>
        <p:spPr>
          <a:xfrm>
            <a:off x="7496173" y="1097481"/>
            <a:ext cx="4343401" cy="310728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17F786-0B54-485B-A02C-8FEA70009BB0}"/>
              </a:ext>
            </a:extLst>
          </p:cNvPr>
          <p:cNvSpPr txBox="1"/>
          <p:nvPr/>
        </p:nvSpPr>
        <p:spPr>
          <a:xfrm>
            <a:off x="7706706" y="4239876"/>
            <a:ext cx="43434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Ecliptic plane J2000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Aberration Correction =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= Jupiter barycentre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(Planets and satellites are not to scale)</a:t>
            </a:r>
          </a:p>
        </p:txBody>
      </p:sp>
    </p:spTree>
    <p:extLst>
      <p:ext uri="{BB962C8B-B14F-4D97-AF65-F5344CB8AC3E}">
        <p14:creationId xmlns:p14="http://schemas.microsoft.com/office/powerpoint/2010/main" val="348057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Horizons flyby across Jupiter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t>12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3" name="NewHorizonsPluto">
            <a:hlinkClick r:id="" action="ppaction://media"/>
            <a:extLst>
              <a:ext uri="{FF2B5EF4-FFF2-40B4-BE49-F238E27FC236}">
                <a16:creationId xmlns:a16="http://schemas.microsoft.com/office/drawing/2014/main" id="{4D27036E-D55A-45CC-9F6F-3D5D44D02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0" y="1418085"/>
            <a:ext cx="8131865" cy="5303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5D9280-F212-4FB6-B32A-210BE97BDB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" t="4038" r="7423" b="5874"/>
          <a:stretch/>
        </p:blipFill>
        <p:spPr>
          <a:xfrm>
            <a:off x="7871791" y="1325563"/>
            <a:ext cx="4051852" cy="28058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C3B87D3-FB31-4A18-9FAA-E20E19AA833A}"/>
              </a:ext>
            </a:extLst>
          </p:cNvPr>
          <p:cNvSpPr txBox="1"/>
          <p:nvPr/>
        </p:nvSpPr>
        <p:spPr>
          <a:xfrm>
            <a:off x="8022751" y="4223983"/>
            <a:ext cx="41978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Ecliptic plane J2000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Aberration Correction =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= Pluto barycentre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(Planets and satellites are not to scale)</a:t>
            </a:r>
          </a:p>
        </p:txBody>
      </p:sp>
    </p:spTree>
    <p:extLst>
      <p:ext uri="{BB962C8B-B14F-4D97-AF65-F5344CB8AC3E}">
        <p14:creationId xmlns:p14="http://schemas.microsoft.com/office/powerpoint/2010/main" val="9534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8000" b="-38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415611" y="2012199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it-IT" b="1">
                <a:solidFill>
                  <a:schemeClr val="lt1"/>
                </a:solidFill>
                <a:highlight>
                  <a:srgbClr val="000000"/>
                </a:highlight>
              </a:rPr>
              <a:t>“Re-discover” Linda Morabito’s volcanic plume on Io</a:t>
            </a:r>
            <a:endParaRPr lang="en-GB" b="1"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15600" y="4631641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 b="1">
                <a:solidFill>
                  <a:srgbClr val="E4E8EE"/>
                </a:solidFill>
                <a:highlight>
                  <a:srgbClr val="000000"/>
                </a:highlight>
              </a:rPr>
              <a:t>A3 – Image Processing Assignment</a:t>
            </a:r>
            <a:endParaRPr lang="en-GB">
              <a:solidFill>
                <a:srgbClr val="E4E8EE"/>
              </a:solidFill>
              <a:highlight>
                <a:srgbClr val="000000"/>
              </a:highlight>
              <a:cs typeface="Calibri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13</a:t>
            </a:fld>
            <a:endParaRPr/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10C58098-2DC6-4C7A-9A10-53F30E6336AA}"/>
              </a:ext>
            </a:extLst>
          </p:cNvPr>
          <p:cNvSpPr/>
          <p:nvPr/>
        </p:nvSpPr>
        <p:spPr>
          <a:xfrm>
            <a:off x="-46182" y="6223722"/>
            <a:ext cx="3245716" cy="1004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900">
                <a:solidFill>
                  <a:schemeClr val="tx1"/>
                </a:solidFill>
                <a:latin typeface="DINWebPro"/>
              </a:rPr>
              <a:t>[1</a:t>
            </a:r>
            <a:r>
              <a:rPr lang="en-US" sz="900">
                <a:solidFill>
                  <a:schemeClr val="tx1"/>
                </a:solidFill>
                <a:latin typeface="DINWebPro"/>
              </a:rPr>
              <a:t>]</a:t>
            </a:r>
            <a:r>
              <a:rPr lang="en-US" sz="900">
                <a:ea typeface="+mn-lt"/>
                <a:cs typeface="+mn-lt"/>
              </a:rPr>
              <a:t>https://photojournal.jpl.nasa.gov/catalog/PIA09360</a:t>
            </a:r>
            <a:endParaRPr lang="en-US" sz="900" b="0" i="0">
              <a:solidFill>
                <a:schemeClr val="tx1"/>
              </a:solidFill>
              <a:effectLst/>
              <a:latin typeface="DINWebPro"/>
            </a:endParaRPr>
          </a:p>
        </p:txBody>
      </p:sp>
    </p:spTree>
    <p:extLst>
      <p:ext uri="{BB962C8B-B14F-4D97-AF65-F5344CB8AC3E}">
        <p14:creationId xmlns:p14="http://schemas.microsoft.com/office/powerpoint/2010/main" val="264858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04" y="0"/>
            <a:ext cx="10515600" cy="1325563"/>
          </a:xfrm>
        </p:spPr>
        <p:txBody>
          <a:bodyPr/>
          <a:lstStyle/>
          <a:p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A3- </a:t>
            </a:r>
            <a:r>
              <a:rPr lang="en-GB" sz="3200" b="1">
                <a:latin typeface="Arial" panose="020B0604020202020204" pitchFamily="34" charset="0"/>
                <a:cs typeface="Arial" panose="020B0604020202020204" pitchFamily="34" charset="0"/>
              </a:rPr>
              <a:t>Image Processing Workflow to reveal the plume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1233959"/>
              </p:ext>
            </p:extLst>
          </p:nvPr>
        </p:nvGraphicFramePr>
        <p:xfrm>
          <a:off x="6119744" y="1903568"/>
          <a:ext cx="4387061" cy="364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288950" y="1442642"/>
            <a:ext cx="2573866" cy="33442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GEOMED image in binary format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2167" y="2670265"/>
            <a:ext cx="3070578" cy="4684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Convert image into a suitable format with </a:t>
            </a:r>
          </a:p>
          <a:p>
            <a:pPr algn="ctr"/>
            <a:r>
              <a:rPr lang="en-GB" sz="1200" i="1">
                <a:latin typeface="Arial" panose="020B0604020202020204" pitchFamily="34" charset="0"/>
                <a:cs typeface="Arial" panose="020B0604020202020204" pitchFamily="34" charset="0"/>
              </a:rPr>
              <a:t>VICARREAD5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095" y="3967155"/>
            <a:ext cx="2714977" cy="31281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Convert uint16 into double format</a:t>
            </a:r>
          </a:p>
        </p:txBody>
      </p:sp>
      <p:cxnSp>
        <p:nvCxnSpPr>
          <p:cNvPr id="23" name="Elbow Connector 22"/>
          <p:cNvCxnSpPr>
            <a:cxnSpLocks/>
          </p:cNvCxnSpPr>
          <p:nvPr/>
        </p:nvCxnSpPr>
        <p:spPr>
          <a:xfrm flipV="1">
            <a:off x="2910041" y="2083247"/>
            <a:ext cx="713035" cy="2063201"/>
          </a:xfrm>
          <a:prstGeom prst="bent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3669718" y="2082670"/>
            <a:ext cx="4175396" cy="577"/>
          </a:xfrm>
          <a:prstGeom prst="bentConnector3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 rot="10800000">
            <a:off x="4707472" y="2358923"/>
            <a:ext cx="2043285" cy="265744"/>
          </a:xfrm>
          <a:prstGeom prst="bentConnector3">
            <a:avLst>
              <a:gd name="adj1" fmla="val 1381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779186" y="2344346"/>
            <a:ext cx="0" cy="84102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3838477" y="3223270"/>
            <a:ext cx="2147477" cy="40906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7- Convert into uint16 and save</a:t>
            </a:r>
          </a:p>
        </p:txBody>
      </p:sp>
      <p:sp>
        <p:nvSpPr>
          <p:cNvPr id="49" name="Oval 48"/>
          <p:cNvSpPr/>
          <p:nvPr/>
        </p:nvSpPr>
        <p:spPr>
          <a:xfrm>
            <a:off x="7658100" y="3234166"/>
            <a:ext cx="1298222" cy="888923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>
                <a:latin typeface="Arial" panose="020B0604020202020204" pitchFamily="34" charset="0"/>
                <a:cs typeface="Arial" panose="020B0604020202020204" pitchFamily="34" charset="0"/>
              </a:rPr>
              <a:t>Re-run until the result is acceptable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10263010" y="1439312"/>
            <a:ext cx="265292" cy="454377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10519338" y="3237065"/>
            <a:ext cx="1502333" cy="96620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Provoke small changes</a:t>
            </a:r>
          </a:p>
          <a:p>
            <a:pPr algn="ctr"/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 to avoid: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 Loss of detail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Image burning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3899088-5783-4887-83C0-F35F7CDF87D6}"/>
              </a:ext>
            </a:extLst>
          </p:cNvPr>
          <p:cNvCxnSpPr>
            <a:cxnSpLocks/>
          </p:cNvCxnSpPr>
          <p:nvPr/>
        </p:nvCxnSpPr>
        <p:spPr>
          <a:xfrm>
            <a:off x="1551892" y="1797498"/>
            <a:ext cx="0" cy="84102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50C8110-8322-4488-9811-5497A732D2A3}"/>
              </a:ext>
            </a:extLst>
          </p:cNvPr>
          <p:cNvCxnSpPr>
            <a:cxnSpLocks/>
          </p:cNvCxnSpPr>
          <p:nvPr/>
        </p:nvCxnSpPr>
        <p:spPr>
          <a:xfrm>
            <a:off x="1542927" y="3106344"/>
            <a:ext cx="0" cy="84102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87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Io’s plume re-discovered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t>15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8" y="1325563"/>
            <a:ext cx="5632715" cy="5092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50" y="1307937"/>
            <a:ext cx="5531217" cy="50484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507253" y="3832143"/>
            <a:ext cx="14253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23692" y="5838791"/>
            <a:ext cx="16735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rial"/>
                <a:cs typeface="Arial"/>
              </a:rPr>
              <a:t>GEOMED [1]</a:t>
            </a:r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12360" y="5838791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GEOMED PROCESSED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B470A-868F-42D3-BE9C-26DE885D3BFB}"/>
              </a:ext>
            </a:extLst>
          </p:cNvPr>
          <p:cNvSpPr txBox="1"/>
          <p:nvPr/>
        </p:nvSpPr>
        <p:spPr>
          <a:xfrm>
            <a:off x="659215" y="6220677"/>
            <a:ext cx="12524095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[1] Planetary Data System </a:t>
            </a:r>
          </a:p>
          <a:p>
            <a:r>
              <a:rPr lang="en-US" sz="1050" err="1">
                <a:solidFill>
                  <a:schemeClr val="bg1"/>
                </a:solidFill>
                <a:ea typeface="+mn-lt"/>
                <a:cs typeface="+mn-lt"/>
              </a:rPr>
              <a:t>Url</a:t>
            </a:r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: https://pds-rings.seti.org/holdings/volumes/VGISS_5xxx/VGISS_5118/DATA/C16481XX/C1648109_GEOMED.IMG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93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Io’s plume re-discovered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t>16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9197" r="45050" b="32299"/>
          <a:stretch/>
        </p:blipFill>
        <p:spPr>
          <a:xfrm>
            <a:off x="3603581" y="1031487"/>
            <a:ext cx="5371679" cy="48786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4419" y="5998515"/>
            <a:ext cx="49137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rial"/>
                <a:cs typeface="Arial"/>
              </a:rPr>
              <a:t>Zoom In - GEOMED PROCESSED</a:t>
            </a:r>
          </a:p>
        </p:txBody>
      </p:sp>
    </p:spTree>
    <p:extLst>
      <p:ext uri="{BB962C8B-B14F-4D97-AF65-F5344CB8AC3E}">
        <p14:creationId xmlns:p14="http://schemas.microsoft.com/office/powerpoint/2010/main" val="4072878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latin typeface="Arial"/>
                <a:cs typeface="Arial"/>
              </a:rPr>
              <a:t>Stars?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17</a:t>
            </a:fld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4" y="1156954"/>
            <a:ext cx="5670841" cy="4076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38" y="1335924"/>
            <a:ext cx="4361648" cy="40313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214" y="5367258"/>
            <a:ext cx="1048043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en-GB" sz="2400" b="1">
                <a:solidFill>
                  <a:srgbClr val="FFFFFF"/>
                </a:solidFill>
                <a:latin typeface="Arial"/>
                <a:cs typeface="Arial"/>
              </a:rPr>
              <a:t>Cases:</a:t>
            </a:r>
            <a:r>
              <a:rPr lang="en-GB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endParaRPr lang="en-GB"/>
          </a:p>
          <a:p>
            <a:pPr algn="just" fontAlgn="base">
              <a:buFont typeface="+mj-lt"/>
              <a:buAutoNum type="arabicPeriod"/>
            </a:pPr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Video image is flipped and the upper located stars are the bottom stars in our image.</a:t>
            </a:r>
          </a:p>
          <a:p>
            <a:pPr algn="just" fontAlgn="base">
              <a:buFont typeface="+mj-lt"/>
              <a:buAutoNum type="arabicPeriod"/>
            </a:pPr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The image is not flipped and the lower star from the video is one of the marked points in our image</a:t>
            </a:r>
          </a:p>
          <a:p>
            <a:pPr algn="just" fontAlgn="base">
              <a:buFont typeface="+mj-lt"/>
              <a:buAutoNum type="arabicPeriod"/>
            </a:pPr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The points marked in our image are noise and do not correspond to any star.</a:t>
            </a:r>
            <a:endParaRPr lang="en-GB" b="0" i="0" u="none" strike="noStrike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7330" y="5038206"/>
            <a:ext cx="1464759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/>
              <a:t>Io Plumes [1]</a:t>
            </a:r>
            <a:br>
              <a:rPr lang="en-GB"/>
            </a:br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21289" y="4222044"/>
            <a:ext cx="5514622" cy="2088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2089" y="4222044"/>
            <a:ext cx="4509911" cy="4064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93730" y="2314655"/>
            <a:ext cx="5942181" cy="201181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064933" y="2482517"/>
            <a:ext cx="5373511" cy="203755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5EBF7F-E04C-4AE4-9025-D445C5520B33}"/>
              </a:ext>
            </a:extLst>
          </p:cNvPr>
          <p:cNvSpPr/>
          <p:nvPr/>
        </p:nvSpPr>
        <p:spPr>
          <a:xfrm>
            <a:off x="7951733" y="4962751"/>
            <a:ext cx="3019583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RAW image processed </a:t>
            </a:r>
          </a:p>
        </p:txBody>
      </p:sp>
    </p:spTree>
    <p:extLst>
      <p:ext uri="{BB962C8B-B14F-4D97-AF65-F5344CB8AC3E}">
        <p14:creationId xmlns:p14="http://schemas.microsoft.com/office/powerpoint/2010/main" val="193967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Plume elevation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18</a:t>
            </a:fld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0" y="1325563"/>
            <a:ext cx="4800706" cy="4746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0522" y="1328352"/>
            <a:ext cx="6081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diameter of Io is 3643.2km (2×radius of 1821.6km)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distance in green is equal to 480−391 = 89 pixels.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70536" y="2679842"/>
                <a:ext cx="5761449" cy="298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𝑃𝑙𝑢𝑚𝑒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125−119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419−416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=6.7082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536" y="2679842"/>
                <a:ext cx="5761449" cy="298159"/>
              </a:xfrm>
              <a:prstGeom prst="rect">
                <a:avLst/>
              </a:prstGeom>
              <a:blipFill>
                <a:blip r:embed="rId4"/>
                <a:stretch>
                  <a:fillRect l="-423" r="-529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776725" y="3310099"/>
                <a:ext cx="4295600" cy="485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Plume elevation </a:t>
                </a:r>
                <a:r>
                  <a:rPr lang="en-GB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6.7082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3643.3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89</m:t>
                        </m:r>
                      </m:den>
                    </m:f>
                  </m:oMath>
                </a14:m>
                <a:r>
                  <a:rPr lang="en-GB"/>
                  <a:t>=274.599km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725" y="3310099"/>
                <a:ext cx="4295600" cy="485902"/>
              </a:xfrm>
              <a:prstGeom prst="rect">
                <a:avLst/>
              </a:prstGeom>
              <a:blipFill>
                <a:blip r:embed="rId5"/>
                <a:stretch>
                  <a:fillRect l="-1278" r="-28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468491" y="4162039"/>
                <a:ext cx="3311227" cy="530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Error </a:t>
                </a:r>
                <a:r>
                  <a:rPr lang="en-GB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274.599−260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260</m:t>
                            </m:r>
                          </m:e>
                        </m:d>
                      </m:den>
                    </m:f>
                  </m:oMath>
                </a14:m>
                <a:r>
                  <a:rPr lang="en-GB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100 = 5.6%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491" y="4162039"/>
                <a:ext cx="3311227" cy="530594"/>
              </a:xfrm>
              <a:prstGeom prst="rect">
                <a:avLst/>
              </a:prstGeom>
              <a:blipFill>
                <a:blip r:embed="rId6"/>
                <a:stretch>
                  <a:fillRect l="-1473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3247769" y="1942397"/>
            <a:ext cx="265670" cy="282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247769" y="4410397"/>
            <a:ext cx="265670" cy="282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19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situation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pPr/>
              <a:t>19</a:t>
            </a:fld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" y="2112253"/>
            <a:ext cx="6326430" cy="4864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8044" y="10925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volcanic eruption seen by Voyager 1 in Io showed that the ash cloud was catching the rays of the rising sun. </a:t>
            </a:r>
          </a:p>
          <a:p>
            <a:b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the dark hemisphere of Io is made visible by light reflected from Jupiter.</a:t>
            </a:r>
            <a:r>
              <a:rPr lang="en-GB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/>
            </a:b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591170" y="40632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</a:rPr>
              <a:t>The Voyager 1 position corresponds to March 8 1979, when the picture of Io was taken. </a:t>
            </a:r>
            <a:endParaRPr lang="en-GB">
              <a:solidFill>
                <a:schemeClr val="bg1"/>
              </a:solidFill>
            </a:endParaRPr>
          </a:p>
          <a:p>
            <a:br>
              <a:rPr lang="en-GB"/>
            </a:br>
            <a:endParaRPr lang="en-GB"/>
          </a:p>
        </p:txBody>
      </p:sp>
      <p:cxnSp>
        <p:nvCxnSpPr>
          <p:cNvPr id="10" name="Straight Arrow Connector 9"/>
          <p:cNvCxnSpPr>
            <a:cxnSpLocks/>
            <a:stCxn id="7" idx="0"/>
          </p:cNvCxnSpPr>
          <p:nvPr/>
        </p:nvCxnSpPr>
        <p:spPr>
          <a:xfrm flipH="1" flipV="1">
            <a:off x="7381686" y="3806687"/>
            <a:ext cx="257484" cy="25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929809" y="4729603"/>
            <a:ext cx="1545785" cy="533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40C18B86-C01C-42F3-9E86-69D870A83A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2" t="5653" r="13104" b="13394"/>
          <a:stretch/>
        </p:blipFill>
        <p:spPr>
          <a:xfrm rot="10800000">
            <a:off x="7304584" y="4729603"/>
            <a:ext cx="1904887" cy="18721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7033EB1-C169-4B9D-916B-8C0502E90A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4095" r="5240" b="19275"/>
          <a:stretch/>
        </p:blipFill>
        <p:spPr>
          <a:xfrm>
            <a:off x="6048936" y="0"/>
            <a:ext cx="6096000" cy="3557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962D3-4F98-41E9-ACED-9C08A354FB80}"/>
              </a:ext>
            </a:extLst>
          </p:cNvPr>
          <p:cNvSpPr txBox="1"/>
          <p:nvPr/>
        </p:nvSpPr>
        <p:spPr>
          <a:xfrm>
            <a:off x="9498099" y="2857309"/>
            <a:ext cx="2739853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Ecliptic plane J2000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Aberration Correction =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Observer = Jupiter barycentre “5”</a:t>
            </a:r>
          </a:p>
        </p:txBody>
      </p:sp>
    </p:spTree>
    <p:extLst>
      <p:ext uri="{BB962C8B-B14F-4D97-AF65-F5344CB8AC3E}">
        <p14:creationId xmlns:p14="http://schemas.microsoft.com/office/powerpoint/2010/main" val="305978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DEA25D3-B05C-4786-9065-D50729DB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</a:t>
            </a:fld>
            <a:endParaRPr lang="es-E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EB0F91-31BC-42FF-964A-026E99DAE653}"/>
              </a:ext>
            </a:extLst>
          </p:cNvPr>
          <p:cNvSpPr txBox="1"/>
          <p:nvPr/>
        </p:nvSpPr>
        <p:spPr>
          <a:xfrm>
            <a:off x="430427" y="1326290"/>
            <a:ext cx="10352901" cy="44670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-PT" sz="2400">
                <a:cs typeface="Calibri"/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PT" sz="2400">
                <a:cs typeface="Calibri"/>
              </a:rPr>
              <a:t>A2- SPICE Assignment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PT" sz="2400">
                <a:cs typeface="Calibri"/>
              </a:rPr>
              <a:t>A3- Image Processing Assignment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PT" sz="2400">
                <a:cs typeface="Calibri"/>
              </a:rPr>
              <a:t>A4- Remote Sensing of Earth Assignment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PT" sz="2400">
                <a:cs typeface="Calibri"/>
              </a:rPr>
              <a:t>A6- Remote Sensing of Earth Project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PT" sz="2400">
                <a:cs typeface="Calibri"/>
              </a:rPr>
              <a:t>A5- </a:t>
            </a:r>
            <a:r>
              <a:rPr lang="pt-PT" sz="2400" err="1">
                <a:cs typeface="Calibri"/>
              </a:rPr>
              <a:t>Image</a:t>
            </a:r>
            <a:r>
              <a:rPr lang="pt-PT" sz="2400">
                <a:cs typeface="Calibri"/>
              </a:rPr>
              <a:t> </a:t>
            </a:r>
            <a:r>
              <a:rPr lang="pt-PT" sz="2400" err="1">
                <a:cs typeface="Calibri"/>
              </a:rPr>
              <a:t>Navigation</a:t>
            </a:r>
            <a:r>
              <a:rPr lang="pt-PT" sz="2400">
                <a:cs typeface="Calibri"/>
              </a:rPr>
              <a:t> </a:t>
            </a:r>
            <a:r>
              <a:rPr lang="pt-PT" sz="2400" err="1">
                <a:cs typeface="Calibri"/>
              </a:rPr>
              <a:t>project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PT" sz="2400">
                <a:cs typeface="Calibri"/>
              </a:rPr>
              <a:t>Conclusions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PT" sz="2400">
                <a:cs typeface="Calibri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5771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8000" b="-38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415611" y="3608280"/>
            <a:ext cx="11360800" cy="11407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“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It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was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the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stuff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of dreams,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because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I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knew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I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was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seeing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something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that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most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likely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no human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being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had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ever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seen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 </a:t>
            </a:r>
            <a:r>
              <a:rPr lang="it-IT" sz="2800" b="1" err="1">
                <a:highlight>
                  <a:srgbClr val="000000"/>
                </a:highlight>
                <a:ea typeface="+mj-lt"/>
                <a:cs typeface="+mj-lt"/>
              </a:rPr>
              <a:t>before</a:t>
            </a:r>
            <a:r>
              <a:rPr lang="it-IT" sz="2800" b="1">
                <a:highlight>
                  <a:srgbClr val="000000"/>
                </a:highlight>
                <a:ea typeface="+mj-lt"/>
                <a:cs typeface="+mj-lt"/>
              </a:rPr>
              <a:t>.” Linda Morabito</a:t>
            </a:r>
            <a:endParaRPr lang="pt-PT" sz="2800">
              <a:cs typeface="Calibri Light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583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308919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latin typeface="Arial"/>
                <a:cs typeface="Arial"/>
              </a:rPr>
              <a:t>Remote Sensing of Earth Assignment and Project (A4 and A6)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21</a:t>
            </a:fld>
            <a:endParaRPr lang="es-ES"/>
          </a:p>
        </p:txBody>
      </p:sp>
      <p:sp>
        <p:nvSpPr>
          <p:cNvPr id="5" name="Google Shape;227;p33">
            <a:extLst>
              <a:ext uri="{FF2B5EF4-FFF2-40B4-BE49-F238E27FC236}">
                <a16:creationId xmlns:a16="http://schemas.microsoft.com/office/drawing/2014/main" id="{32862674-E550-40DC-9C25-9B1E0739E945}"/>
              </a:ext>
            </a:extLst>
          </p:cNvPr>
          <p:cNvSpPr txBox="1">
            <a:spLocks/>
          </p:cNvSpPr>
          <p:nvPr/>
        </p:nvSpPr>
        <p:spPr>
          <a:xfrm>
            <a:off x="1393443" y="2481919"/>
            <a:ext cx="8416572" cy="34164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b="1">
                <a:solidFill>
                  <a:schemeClr val="lt1"/>
                </a:solidFill>
                <a:highlight>
                  <a:srgbClr val="3C78D8"/>
                </a:highlight>
              </a:rPr>
              <a:t>“Australia's Great Barrier Reef has lost more than half of its corals since 1995 due to warmer seas driven by climate change, a study has found.”</a:t>
            </a:r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EA069CB-87DE-432F-AB71-6076978F85B1}"/>
              </a:ext>
            </a:extLst>
          </p:cNvPr>
          <p:cNvSpPr txBox="1"/>
          <p:nvPr/>
        </p:nvSpPr>
        <p:spPr>
          <a:xfrm>
            <a:off x="-2059" y="6536724"/>
            <a:ext cx="565733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https://www.australia.com/en/things-to-do/beaches-and-islands/australias-coral-reefs.html</a:t>
            </a:r>
          </a:p>
        </p:txBody>
      </p:sp>
    </p:spTree>
    <p:extLst>
      <p:ext uri="{BB962C8B-B14F-4D97-AF65-F5344CB8AC3E}">
        <p14:creationId xmlns:p14="http://schemas.microsoft.com/office/powerpoint/2010/main" val="716417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Reasons of Interest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22</a:t>
            </a:fld>
            <a:endParaRPr lang="es-ES"/>
          </a:p>
        </p:txBody>
      </p:sp>
      <p:sp>
        <p:nvSpPr>
          <p:cNvPr id="7" name="Google Shape;234;p34">
            <a:extLst>
              <a:ext uri="{FF2B5EF4-FFF2-40B4-BE49-F238E27FC236}">
                <a16:creationId xmlns:a16="http://schemas.microsoft.com/office/drawing/2014/main" id="{651BDCA1-113F-4CE0-BAF6-AF3824C398C2}"/>
              </a:ext>
            </a:extLst>
          </p:cNvPr>
          <p:cNvSpPr txBox="1">
            <a:spLocks/>
          </p:cNvSpPr>
          <p:nvPr/>
        </p:nvSpPr>
        <p:spPr>
          <a:xfrm>
            <a:off x="592240" y="1910778"/>
            <a:ext cx="4939880" cy="3036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68300" algn="just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200"/>
              <a:buFont typeface="Arial" panose="020B0604020202020204" pitchFamily="34" charset="0"/>
              <a:buChar char="●"/>
            </a:pPr>
            <a:r>
              <a:rPr lang="en-GB" sz="2200">
                <a:solidFill>
                  <a:schemeClr val="lt1"/>
                </a:solidFill>
              </a:rPr>
              <a:t>World’s largest living structure and, in fact, it is so large that it can be seen from space. </a:t>
            </a:r>
          </a:p>
          <a:p>
            <a:pPr marL="45720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2200">
              <a:solidFill>
                <a:schemeClr val="lt1"/>
              </a:solidFill>
            </a:endParaRPr>
          </a:p>
          <a:p>
            <a:pPr marL="457200" indent="-368300" algn="just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200"/>
              <a:buFont typeface="Arial" panose="020B0604020202020204" pitchFamily="34" charset="0"/>
              <a:buChar char="●"/>
            </a:pPr>
            <a:r>
              <a:rPr lang="en-GB" sz="2200">
                <a:solidFill>
                  <a:schemeClr val="lt1"/>
                </a:solidFill>
              </a:rPr>
              <a:t>Home for a massive amount of species.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A286C-E6C9-45FF-B14F-A3A754617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03" y="1910937"/>
            <a:ext cx="5397557" cy="303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2">
            <a:extLst>
              <a:ext uri="{FF2B5EF4-FFF2-40B4-BE49-F238E27FC236}">
                <a16:creationId xmlns:a16="http://schemas.microsoft.com/office/drawing/2014/main" id="{C891FECC-CA82-42BF-A902-4079D3B32F54}"/>
              </a:ext>
            </a:extLst>
          </p:cNvPr>
          <p:cNvSpPr txBox="1"/>
          <p:nvPr/>
        </p:nvSpPr>
        <p:spPr>
          <a:xfrm>
            <a:off x="-2059" y="6536724"/>
            <a:ext cx="565733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[1] https://whywander.com/trips/great-barrier-reef-australia/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21187F-3F09-49C3-B1D2-48D4F6973934}"/>
              </a:ext>
            </a:extLst>
          </p:cNvPr>
          <p:cNvSpPr txBox="1"/>
          <p:nvPr/>
        </p:nvSpPr>
        <p:spPr>
          <a:xfrm>
            <a:off x="7931915" y="5097708"/>
            <a:ext cx="248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Barrier Reef [1]</a:t>
            </a:r>
          </a:p>
        </p:txBody>
      </p:sp>
    </p:spTree>
    <p:extLst>
      <p:ext uri="{BB962C8B-B14F-4D97-AF65-F5344CB8AC3E}">
        <p14:creationId xmlns:p14="http://schemas.microsoft.com/office/powerpoint/2010/main" val="77431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latin typeface="Arial"/>
                <a:cs typeface="Arial"/>
              </a:rPr>
              <a:t>Problem definition for the Assignment</a:t>
            </a:r>
            <a:endParaRPr lang="pt-P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23</a:t>
            </a:fld>
            <a:endParaRPr lang="es-ES"/>
          </a:p>
        </p:txBody>
      </p:sp>
      <p:sp>
        <p:nvSpPr>
          <p:cNvPr id="7" name="Google Shape;234;p34">
            <a:extLst>
              <a:ext uri="{FF2B5EF4-FFF2-40B4-BE49-F238E27FC236}">
                <a16:creationId xmlns:a16="http://schemas.microsoft.com/office/drawing/2014/main" id="{651BDCA1-113F-4CE0-BAF6-AF3824C398C2}"/>
              </a:ext>
            </a:extLst>
          </p:cNvPr>
          <p:cNvSpPr txBox="1">
            <a:spLocks/>
          </p:cNvSpPr>
          <p:nvPr/>
        </p:nvSpPr>
        <p:spPr>
          <a:xfrm>
            <a:off x="654023" y="1701759"/>
            <a:ext cx="4600563" cy="406585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just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2200"/>
              <a:buNone/>
            </a:pPr>
            <a:r>
              <a:rPr lang="en-GB" sz="2200">
                <a:solidFill>
                  <a:schemeClr val="lt1"/>
                </a:solidFill>
              </a:rPr>
              <a:t>Evaluate different aspects in this region of the Great Barrier Rief in Australia: </a:t>
            </a:r>
            <a:endParaRPr lang="pt-PT">
              <a:solidFill>
                <a:schemeClr val="lt1"/>
              </a:solidFill>
              <a:cs typeface="Calibri" panose="020F0502020204030204"/>
            </a:endParaRP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2200"/>
            </a:pPr>
            <a:r>
              <a:rPr lang="en-GB" sz="2200">
                <a:solidFill>
                  <a:schemeClr val="lt1"/>
                </a:solidFill>
              </a:rPr>
              <a:t>Natural Colour</a:t>
            </a:r>
            <a:endParaRPr lang="pt-PT">
              <a:solidFill>
                <a:schemeClr val="lt1"/>
              </a:solidFill>
              <a:cs typeface="Calibri" panose="020F0502020204030204"/>
            </a:endParaRP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GB" sz="2200">
                <a:solidFill>
                  <a:srgbClr val="FF0000"/>
                </a:solidFill>
              </a:rPr>
              <a:t>Infrared</a:t>
            </a:r>
            <a:endParaRPr lang="pt-PT">
              <a:solidFill>
                <a:srgbClr val="FF0000"/>
              </a:solidFill>
              <a:ea typeface="+mn-lt"/>
              <a:cs typeface="+mn-lt"/>
            </a:endParaRP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GB" sz="2200">
                <a:solidFill>
                  <a:srgbClr val="FF0000"/>
                </a:solidFill>
                <a:ea typeface="+mn-lt"/>
                <a:cs typeface="+mn-lt"/>
              </a:rPr>
              <a:t>Normalized Difference Vegetation Index (NDVI)</a:t>
            </a: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GB" sz="2200">
                <a:solidFill>
                  <a:srgbClr val="FF0000"/>
                </a:solidFill>
                <a:ea typeface="+mn-lt"/>
                <a:cs typeface="+mn-lt"/>
              </a:rPr>
              <a:t>Remote Sensing Reflectance (</a:t>
            </a:r>
            <a:r>
              <a:rPr lang="en-GB" sz="2200" err="1">
                <a:solidFill>
                  <a:srgbClr val="FF0000"/>
                </a:solidFill>
                <a:ea typeface="+mn-lt"/>
                <a:cs typeface="+mn-lt"/>
              </a:rPr>
              <a:t>Rrs</a:t>
            </a:r>
            <a:r>
              <a:rPr lang="en-GB" sz="2200">
                <a:solidFill>
                  <a:srgbClr val="FF0000"/>
                </a:solidFill>
                <a:ea typeface="+mn-lt"/>
                <a:cs typeface="+mn-lt"/>
              </a:rPr>
              <a:t>)</a:t>
            </a: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GB" sz="2200">
                <a:ea typeface="+mn-lt"/>
                <a:cs typeface="+mn-lt"/>
              </a:rPr>
              <a:t>Temperature</a:t>
            </a: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GB" sz="2200">
                <a:solidFill>
                  <a:srgbClr val="FF0000"/>
                </a:solidFill>
                <a:ea typeface="+mn-lt"/>
                <a:cs typeface="+mn-lt"/>
              </a:rPr>
              <a:t>Water Mask</a:t>
            </a: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GB" sz="2200">
                <a:solidFill>
                  <a:srgbClr val="FF0000"/>
                </a:solidFill>
                <a:ea typeface="+mn-lt"/>
                <a:cs typeface="+mn-lt"/>
              </a:rPr>
              <a:t>Cloud Mask</a:t>
            </a: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GB" sz="2200" err="1">
                <a:solidFill>
                  <a:srgbClr val="FF0000"/>
                </a:solidFill>
                <a:ea typeface="+mn-lt"/>
                <a:cs typeface="+mn-lt"/>
              </a:rPr>
              <a:t>Geolocalized</a:t>
            </a:r>
            <a:r>
              <a:rPr lang="en-GB" sz="2200">
                <a:solidFill>
                  <a:srgbClr val="FF0000"/>
                </a:solidFill>
                <a:ea typeface="+mn-lt"/>
                <a:cs typeface="+mn-lt"/>
              </a:rPr>
              <a:t> temperature map</a:t>
            </a: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GB" sz="2200">
                <a:solidFill>
                  <a:srgbClr val="FF0000"/>
                </a:solidFill>
                <a:ea typeface="+mn-lt"/>
                <a:cs typeface="+mn-lt"/>
              </a:rPr>
              <a:t>Turbidity</a:t>
            </a: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GB" sz="2200">
                <a:ea typeface="+mn-lt"/>
                <a:cs typeface="+mn-lt"/>
              </a:rPr>
              <a:t>Chlorophyll</a:t>
            </a:r>
            <a:endParaRPr lang="pt-PT">
              <a:solidFill>
                <a:schemeClr val="lt1"/>
              </a:solidFill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3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1F23DF9-4E18-415D-8D11-9E8A8B874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" t="2556" r="2593" b="4409"/>
          <a:stretch/>
        </p:blipFill>
        <p:spPr>
          <a:xfrm>
            <a:off x="5549030" y="2221516"/>
            <a:ext cx="6208820" cy="30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25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latin typeface="Arial"/>
                <a:cs typeface="Arial"/>
              </a:rPr>
              <a:t>Data Source for the Assignment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24</a:t>
            </a:fld>
            <a:endParaRPr lang="es-ES"/>
          </a:p>
        </p:txBody>
      </p:sp>
      <p:sp>
        <p:nvSpPr>
          <p:cNvPr id="7" name="Google Shape;234;p34">
            <a:extLst>
              <a:ext uri="{FF2B5EF4-FFF2-40B4-BE49-F238E27FC236}">
                <a16:creationId xmlns:a16="http://schemas.microsoft.com/office/drawing/2014/main" id="{651BDCA1-113F-4CE0-BAF6-AF3824C398C2}"/>
              </a:ext>
            </a:extLst>
          </p:cNvPr>
          <p:cNvSpPr txBox="1">
            <a:spLocks/>
          </p:cNvSpPr>
          <p:nvPr/>
        </p:nvSpPr>
        <p:spPr>
          <a:xfrm>
            <a:off x="2960618" y="1804732"/>
            <a:ext cx="7452913" cy="406585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42900" algn="just">
              <a:lnSpc>
                <a:spcPct val="170000"/>
              </a:lnSpc>
              <a:spcBef>
                <a:spcPts val="0"/>
              </a:spcBef>
            </a:pPr>
            <a:r>
              <a:rPr lang="en-GB" sz="2400" u="sng">
                <a:ea typeface="+mn-lt"/>
                <a:cs typeface="+mn-lt"/>
              </a:rPr>
              <a:t>Latitude:</a:t>
            </a:r>
            <a:r>
              <a:rPr lang="en-GB" sz="2400">
                <a:ea typeface="+mn-lt"/>
                <a:cs typeface="+mn-lt"/>
              </a:rPr>
              <a:t> -20.87421043965721</a:t>
            </a:r>
            <a:endParaRPr lang="pt-PT" sz="2400">
              <a:ea typeface="+mn-lt"/>
              <a:cs typeface="+mn-lt"/>
            </a:endParaRPr>
          </a:p>
          <a:p>
            <a:pPr marL="431800" indent="-342900" algn="just">
              <a:lnSpc>
                <a:spcPct val="170000"/>
              </a:lnSpc>
              <a:spcBef>
                <a:spcPts val="0"/>
              </a:spcBef>
            </a:pPr>
            <a:r>
              <a:rPr lang="en-GB" sz="2400" u="sng">
                <a:ea typeface="+mn-lt"/>
                <a:cs typeface="+mn-lt"/>
              </a:rPr>
              <a:t>Longitude: </a:t>
            </a:r>
            <a:r>
              <a:rPr lang="en-GB" sz="2400">
                <a:ea typeface="+mn-lt"/>
                <a:cs typeface="+mn-lt"/>
              </a:rPr>
              <a:t>150.9466552734375</a:t>
            </a:r>
            <a:endParaRPr lang="pt-PT" sz="2400">
              <a:ea typeface="+mn-lt"/>
              <a:cs typeface="+mn-lt"/>
            </a:endParaRPr>
          </a:p>
          <a:p>
            <a:pPr marL="431800" indent="-342900" algn="just">
              <a:lnSpc>
                <a:spcPct val="170000"/>
              </a:lnSpc>
              <a:spcBef>
                <a:spcPts val="0"/>
              </a:spcBef>
            </a:pPr>
            <a:r>
              <a:rPr lang="en-GB" sz="2400" u="sng">
                <a:ea typeface="+mn-lt"/>
                <a:cs typeface="+mn-lt"/>
              </a:rPr>
              <a:t>Path: </a:t>
            </a:r>
            <a:r>
              <a:rPr lang="en-GB" sz="2400">
                <a:ea typeface="+mn-lt"/>
                <a:cs typeface="+mn-lt"/>
              </a:rPr>
              <a:t>092</a:t>
            </a:r>
            <a:endParaRPr lang="pt-PT" sz="2400">
              <a:ea typeface="+mn-lt"/>
              <a:cs typeface="+mn-lt"/>
            </a:endParaRPr>
          </a:p>
          <a:p>
            <a:pPr marL="431800" indent="-342900" algn="just">
              <a:lnSpc>
                <a:spcPct val="170000"/>
              </a:lnSpc>
              <a:spcBef>
                <a:spcPts val="0"/>
              </a:spcBef>
            </a:pPr>
            <a:r>
              <a:rPr lang="en-GB" sz="2400" u="sng">
                <a:ea typeface="+mn-lt"/>
                <a:cs typeface="+mn-lt"/>
              </a:rPr>
              <a:t>Row: </a:t>
            </a:r>
            <a:r>
              <a:rPr lang="en-GB" sz="2400">
                <a:ea typeface="+mn-lt"/>
                <a:cs typeface="+mn-lt"/>
              </a:rPr>
              <a:t>074</a:t>
            </a:r>
            <a:endParaRPr lang="pt-PT" sz="2400">
              <a:ea typeface="+mn-lt"/>
              <a:cs typeface="+mn-lt"/>
            </a:endParaRPr>
          </a:p>
          <a:p>
            <a:pPr marL="431800" indent="-342900" algn="just">
              <a:lnSpc>
                <a:spcPct val="170000"/>
              </a:lnSpc>
              <a:spcBef>
                <a:spcPts val="0"/>
              </a:spcBef>
            </a:pPr>
            <a:r>
              <a:rPr lang="en-GB" sz="2400" u="sng">
                <a:solidFill>
                  <a:srgbClr val="FF0000"/>
                </a:solidFill>
                <a:ea typeface="+mn-lt"/>
                <a:cs typeface="+mn-lt"/>
              </a:rPr>
              <a:t>Date:</a:t>
            </a:r>
            <a:r>
              <a:rPr lang="en-GB" sz="2400">
                <a:solidFill>
                  <a:srgbClr val="FF0000"/>
                </a:solidFill>
                <a:ea typeface="+mn-lt"/>
                <a:cs typeface="+mn-lt"/>
              </a:rPr>
              <a:t> 2021/03/05</a:t>
            </a:r>
            <a:endParaRPr lang="pt-PT" sz="2400">
              <a:solidFill>
                <a:srgbClr val="FF0000"/>
              </a:solidFill>
              <a:ea typeface="+mn-lt"/>
              <a:cs typeface="+mn-lt"/>
            </a:endParaRPr>
          </a:p>
          <a:p>
            <a:pPr marL="431800" indent="-342900" algn="just">
              <a:lnSpc>
                <a:spcPct val="170000"/>
              </a:lnSpc>
              <a:spcBef>
                <a:spcPts val="0"/>
              </a:spcBef>
            </a:pPr>
            <a:r>
              <a:rPr lang="en-GB" sz="2400">
                <a:ea typeface="+mn-lt"/>
                <a:cs typeface="+mn-lt"/>
              </a:rPr>
              <a:t>ID: LC08_L2SP_092074_20210305_20210312_02_T1</a:t>
            </a:r>
            <a:endParaRPr lang="pt-PT" sz="2400"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latin typeface="Arial"/>
                <a:cs typeface="Arial"/>
              </a:rPr>
              <a:t>Infrared Colour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25</a:t>
            </a:fld>
            <a:endParaRPr lang="es-ES"/>
          </a:p>
        </p:txBody>
      </p:sp>
      <p:sp>
        <p:nvSpPr>
          <p:cNvPr id="10" name="Google Shape;274;p38">
            <a:extLst>
              <a:ext uri="{FF2B5EF4-FFF2-40B4-BE49-F238E27FC236}">
                <a16:creationId xmlns:a16="http://schemas.microsoft.com/office/drawing/2014/main" id="{0C1C24AA-9816-4EED-BE83-C59A01F52C59}"/>
              </a:ext>
            </a:extLst>
          </p:cNvPr>
          <p:cNvSpPr txBox="1"/>
          <p:nvPr/>
        </p:nvSpPr>
        <p:spPr>
          <a:xfrm>
            <a:off x="4943838" y="5925851"/>
            <a:ext cx="2311682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>
                <a:ea typeface="+mn-lt"/>
                <a:cs typeface="+mn-lt"/>
              </a:rPr>
              <a:t>Infrared Colour Bands(5,4,3)</a:t>
            </a:r>
            <a:endParaRPr lang="pt-PT" sz="1400">
              <a:ea typeface="+mn-lt"/>
              <a:cs typeface="+mn-lt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A00AB153-CCD5-4D2E-A3E0-DD4F0528D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920" y="933353"/>
            <a:ext cx="5514300" cy="510188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C6FD25-8882-420C-9D04-0756CB1562A1}"/>
              </a:ext>
            </a:extLst>
          </p:cNvPr>
          <p:cNvSpPr txBox="1"/>
          <p:nvPr/>
        </p:nvSpPr>
        <p:spPr>
          <a:xfrm>
            <a:off x="9146309" y="2022763"/>
            <a:ext cx="2200564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Makes the healthier vegetation appear more clearly in a brighter shade of red, in this case the corals. </a:t>
            </a:r>
            <a:endParaRPr lang="pt-PT" sz="16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It is also possible to notice pieces of land in blue in the bottom left of the image</a:t>
            </a:r>
            <a:endParaRPr lang="pt-PT" sz="1600">
              <a:cs typeface="Calibri"/>
            </a:endParaRPr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3F8524D9-FCCC-4F54-B77A-26EA779D391B}"/>
              </a:ext>
            </a:extLst>
          </p:cNvPr>
          <p:cNvCxnSpPr/>
          <p:nvPr/>
        </p:nvCxnSpPr>
        <p:spPr>
          <a:xfrm>
            <a:off x="8675255" y="1343890"/>
            <a:ext cx="914399" cy="660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14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ea typeface="+mj-lt"/>
                <a:cs typeface="+mj-lt"/>
              </a:rPr>
              <a:t>Normalized Difference Vegetation Index (NDVI)</a:t>
            </a:r>
            <a:endParaRPr lang="pt-PT" b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26</a:t>
            </a:fld>
            <a:endParaRPr lang="es-ES"/>
          </a:p>
        </p:txBody>
      </p:sp>
      <p:sp>
        <p:nvSpPr>
          <p:cNvPr id="10" name="Google Shape;274;p38">
            <a:extLst>
              <a:ext uri="{FF2B5EF4-FFF2-40B4-BE49-F238E27FC236}">
                <a16:creationId xmlns:a16="http://schemas.microsoft.com/office/drawing/2014/main" id="{0C1C24AA-9816-4EED-BE83-C59A01F52C59}"/>
              </a:ext>
            </a:extLst>
          </p:cNvPr>
          <p:cNvSpPr txBox="1"/>
          <p:nvPr/>
        </p:nvSpPr>
        <p:spPr>
          <a:xfrm>
            <a:off x="4943838" y="5596338"/>
            <a:ext cx="231168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ea typeface="+mn-lt"/>
                <a:cs typeface="+mn-lt"/>
              </a:rPr>
              <a:t>NDVI</a:t>
            </a:r>
            <a:endParaRPr lang="pt-PT">
              <a:ea typeface="+mn-lt"/>
              <a:cs typeface="+mn-lt"/>
            </a:endParaRPr>
          </a:p>
          <a:p>
            <a:pPr algn="ctr"/>
            <a:r>
              <a:rPr lang="en-GB" sz="2400">
                <a:ea typeface="+mn-lt"/>
                <a:cs typeface="+mn-lt"/>
              </a:rPr>
              <a:t> Bands(5,4)</a:t>
            </a:r>
            <a:endParaRPr lang="pt-PT">
              <a:ea typeface="+mn-lt"/>
              <a:cs typeface="+mn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4C6FD25-8882-420C-9D04-0756CB1562A1}"/>
              </a:ext>
            </a:extLst>
          </p:cNvPr>
          <p:cNvSpPr txBox="1"/>
          <p:nvPr/>
        </p:nvSpPr>
        <p:spPr>
          <a:xfrm>
            <a:off x="9146309" y="2022763"/>
            <a:ext cx="220056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Assesses whether or not the target being observed contains live green vegetation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This green vegeation appears mainly in the pieces of Land</a:t>
            </a:r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3F8524D9-FCCC-4F54-B77A-26EA779D391B}"/>
              </a:ext>
            </a:extLst>
          </p:cNvPr>
          <p:cNvCxnSpPr/>
          <p:nvPr/>
        </p:nvCxnSpPr>
        <p:spPr>
          <a:xfrm>
            <a:off x="8675255" y="1343890"/>
            <a:ext cx="914399" cy="660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A342CB97-1E3E-4EF7-A019-24B82290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508" y="1257241"/>
            <a:ext cx="5842685" cy="43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87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ea typeface="+mj-lt"/>
                <a:cs typeface="+mj-lt"/>
              </a:rPr>
              <a:t>Remote Sensing Reflectance (Rrs) </a:t>
            </a:r>
            <a:endParaRPr lang="pt-PT" b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27</a:t>
            </a:fld>
            <a:endParaRPr lang="es-ES"/>
          </a:p>
        </p:txBody>
      </p:sp>
      <p:sp>
        <p:nvSpPr>
          <p:cNvPr id="10" name="Google Shape;274;p38">
            <a:extLst>
              <a:ext uri="{FF2B5EF4-FFF2-40B4-BE49-F238E27FC236}">
                <a16:creationId xmlns:a16="http://schemas.microsoft.com/office/drawing/2014/main" id="{0C1C24AA-9816-4EED-BE83-C59A01F52C59}"/>
              </a:ext>
            </a:extLst>
          </p:cNvPr>
          <p:cNvSpPr txBox="1"/>
          <p:nvPr/>
        </p:nvSpPr>
        <p:spPr>
          <a:xfrm>
            <a:off x="2939674" y="5784229"/>
            <a:ext cx="632001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ea typeface="+mn-lt"/>
                <a:cs typeface="+mn-lt"/>
              </a:rPr>
              <a:t>Remote Sensing Reflectance (Rrs)</a:t>
            </a:r>
            <a:endParaRPr lang="pt-PT">
              <a:ea typeface="+mn-lt"/>
              <a:cs typeface="+mn-lt"/>
            </a:endParaRPr>
          </a:p>
          <a:p>
            <a:pPr algn="ctr"/>
            <a:r>
              <a:rPr lang="en-GB" sz="2400">
                <a:ea typeface="+mn-lt"/>
                <a:cs typeface="+mn-lt"/>
              </a:rPr>
              <a:t>Bands(1) </a:t>
            </a:r>
            <a:endParaRPr lang="pt-PT">
              <a:cs typeface="Calibri"/>
            </a:endParaRPr>
          </a:p>
        </p:txBody>
      </p:sp>
      <p:pic>
        <p:nvPicPr>
          <p:cNvPr id="4" name="Imagem 5" descr="Uma imagem com texto, eletrónica, apresentação, captura de ecrã&#10;&#10;Descrição gerada automaticamente">
            <a:extLst>
              <a:ext uri="{FF2B5EF4-FFF2-40B4-BE49-F238E27FC236}">
                <a16:creationId xmlns:a16="http://schemas.microsoft.com/office/drawing/2014/main" id="{C2327862-3FB4-4D31-ABD4-932CB18C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633" y="1085008"/>
            <a:ext cx="6271364" cy="469842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755E673-FB9D-479F-A4D7-7E565A9C5A69}"/>
              </a:ext>
            </a:extLst>
          </p:cNvPr>
          <p:cNvSpPr txBox="1"/>
          <p:nvPr/>
        </p:nvSpPr>
        <p:spPr>
          <a:xfrm>
            <a:off x="9434945" y="2080491"/>
            <a:ext cx="2073564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PT" sz="1600">
                <a:ea typeface="+mn-lt"/>
                <a:cs typeface="+mn-lt"/>
              </a:rPr>
              <a:t> </a:t>
            </a:r>
            <a:r>
              <a:rPr lang="pt-PT" sz="1600" err="1">
                <a:ea typeface="+mn-lt"/>
                <a:cs typeface="+mn-lt"/>
              </a:rPr>
              <a:t>Little</a:t>
            </a:r>
            <a:r>
              <a:rPr lang="pt-PT" sz="1600">
                <a:ea typeface="+mn-lt"/>
                <a:cs typeface="+mn-lt"/>
              </a:rPr>
              <a:t> bug in </a:t>
            </a:r>
            <a:r>
              <a:rPr lang="pt-PT" sz="1600" err="1">
                <a:ea typeface="+mn-lt"/>
                <a:cs typeface="+mn-lt"/>
              </a:rPr>
              <a:t>the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bottom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right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of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the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image</a:t>
            </a:r>
            <a:r>
              <a:rPr lang="pt-PT" sz="1600">
                <a:ea typeface="+mn-lt"/>
                <a:cs typeface="+mn-lt"/>
              </a:rPr>
              <a:t> </a:t>
            </a:r>
            <a:r>
              <a:rPr lang="pt-PT" sz="1600" err="1">
                <a:ea typeface="+mn-lt"/>
                <a:cs typeface="+mn-lt"/>
              </a:rPr>
              <a:t>that</a:t>
            </a:r>
            <a:r>
              <a:rPr lang="pt-PT" sz="1600">
                <a:ea typeface="+mn-lt"/>
                <a:cs typeface="+mn-lt"/>
              </a:rPr>
              <a:t> in </a:t>
            </a:r>
            <a:r>
              <a:rPr lang="pt-PT" sz="1600" err="1">
                <a:ea typeface="+mn-lt"/>
                <a:cs typeface="+mn-lt"/>
              </a:rPr>
              <a:t>reality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is</a:t>
            </a:r>
            <a:r>
              <a:rPr lang="pt-PT" sz="1600">
                <a:ea typeface="+mn-lt"/>
                <a:cs typeface="+mn-lt"/>
              </a:rPr>
              <a:t> a </a:t>
            </a:r>
            <a:r>
              <a:rPr lang="pt-PT" sz="1600" err="1">
                <a:ea typeface="+mn-lt"/>
                <a:cs typeface="+mn-lt"/>
              </a:rPr>
              <a:t>piece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of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land</a:t>
            </a:r>
            <a:endParaRPr lang="pt-PT" err="1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PT" sz="1600">
                <a:ea typeface="+mn-lt"/>
                <a:cs typeface="+mn-lt"/>
              </a:rPr>
              <a:t>Some </a:t>
            </a:r>
            <a:r>
              <a:rPr lang="pt-PT" sz="1600" err="1">
                <a:ea typeface="+mn-lt"/>
                <a:cs typeface="+mn-lt"/>
              </a:rPr>
              <a:t>regions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that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reflect</a:t>
            </a:r>
            <a:r>
              <a:rPr lang="pt-PT" sz="1600">
                <a:ea typeface="+mn-lt"/>
                <a:cs typeface="+mn-lt"/>
              </a:rPr>
              <a:t> more </a:t>
            </a:r>
            <a:r>
              <a:rPr lang="pt-PT" sz="1600" err="1">
                <a:ea typeface="+mn-lt"/>
                <a:cs typeface="+mn-lt"/>
              </a:rPr>
              <a:t>the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others</a:t>
            </a:r>
            <a:r>
              <a:rPr lang="pt-PT" sz="1600">
                <a:ea typeface="+mn-lt"/>
                <a:cs typeface="+mn-lt"/>
              </a:rPr>
              <a:t>. </a:t>
            </a:r>
            <a:r>
              <a:rPr lang="pt-PT" sz="1600" err="1">
                <a:ea typeface="+mn-lt"/>
                <a:cs typeface="+mn-lt"/>
              </a:rPr>
              <a:t>However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it</a:t>
            </a:r>
            <a:r>
              <a:rPr lang="pt-PT" sz="1600">
                <a:ea typeface="+mn-lt"/>
                <a:cs typeface="+mn-lt"/>
              </a:rPr>
              <a:t> does </a:t>
            </a:r>
            <a:r>
              <a:rPr lang="pt-PT" sz="1600" err="1">
                <a:ea typeface="+mn-lt"/>
                <a:cs typeface="+mn-lt"/>
              </a:rPr>
              <a:t>not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give</a:t>
            </a:r>
            <a:r>
              <a:rPr lang="pt-PT" sz="1600">
                <a:ea typeface="+mn-lt"/>
                <a:cs typeface="+mn-lt"/>
              </a:rPr>
              <a:t> as </a:t>
            </a:r>
            <a:r>
              <a:rPr lang="pt-PT" sz="1600" err="1">
                <a:ea typeface="+mn-lt"/>
                <a:cs typeface="+mn-lt"/>
              </a:rPr>
              <a:t>much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relevant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information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about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the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corals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since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the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regions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that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reflect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the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most</a:t>
            </a:r>
            <a:r>
              <a:rPr lang="pt-PT" sz="1600">
                <a:ea typeface="+mn-lt"/>
                <a:cs typeface="+mn-lt"/>
              </a:rPr>
              <a:t> are </a:t>
            </a:r>
            <a:r>
              <a:rPr lang="pt-PT" sz="1600" err="1">
                <a:ea typeface="+mn-lt"/>
                <a:cs typeface="+mn-lt"/>
              </a:rPr>
              <a:t>mainly</a:t>
            </a:r>
            <a:r>
              <a:rPr lang="pt-PT" sz="160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clouds</a:t>
            </a:r>
            <a:r>
              <a:rPr lang="pt-PT" sz="1600">
                <a:ea typeface="+mn-lt"/>
                <a:cs typeface="+mn-lt"/>
              </a:rPr>
              <a:t>.</a:t>
            </a:r>
            <a:endParaRPr lang="pt-PT">
              <a:cs typeface="Calibri"/>
            </a:endParaRPr>
          </a:p>
          <a:p>
            <a:pPr algn="just"/>
            <a:endParaRPr lang="en-US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23B9B30C-3819-4057-9444-12F2B66B5560}"/>
              </a:ext>
            </a:extLst>
          </p:cNvPr>
          <p:cNvCxnSpPr/>
          <p:nvPr/>
        </p:nvCxnSpPr>
        <p:spPr>
          <a:xfrm>
            <a:off x="9321801" y="1424708"/>
            <a:ext cx="914399" cy="660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210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0"/>
            <a:ext cx="10515600" cy="1325563"/>
          </a:xfrm>
        </p:spPr>
        <p:txBody>
          <a:bodyPr/>
          <a:lstStyle/>
          <a:p>
            <a:pPr algn="ctr"/>
            <a:r>
              <a:rPr lang="en-GB" b="1" err="1">
                <a:ea typeface="+mj-lt"/>
                <a:cs typeface="+mj-lt"/>
              </a:rPr>
              <a:t>Geolocalized</a:t>
            </a:r>
            <a:r>
              <a:rPr lang="en-GB" b="1">
                <a:ea typeface="+mj-lt"/>
                <a:cs typeface="+mj-lt"/>
              </a:rPr>
              <a:t> temperature map</a:t>
            </a:r>
            <a:endParaRPr lang="pt-PT" b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28</a:t>
            </a:fld>
            <a:endParaRPr lang="es-ES"/>
          </a:p>
        </p:txBody>
      </p:sp>
      <p:sp>
        <p:nvSpPr>
          <p:cNvPr id="10" name="Google Shape;274;p38">
            <a:extLst>
              <a:ext uri="{FF2B5EF4-FFF2-40B4-BE49-F238E27FC236}">
                <a16:creationId xmlns:a16="http://schemas.microsoft.com/office/drawing/2014/main" id="{0C1C24AA-9816-4EED-BE83-C59A01F52C59}"/>
              </a:ext>
            </a:extLst>
          </p:cNvPr>
          <p:cNvSpPr txBox="1"/>
          <p:nvPr/>
        </p:nvSpPr>
        <p:spPr>
          <a:xfrm>
            <a:off x="2939674" y="5784229"/>
            <a:ext cx="632001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ea typeface="+mn-lt"/>
                <a:cs typeface="+mn-lt"/>
              </a:rPr>
              <a:t>Geolocalized Temperature Map</a:t>
            </a:r>
            <a:endParaRPr lang="pt-PT">
              <a:ea typeface="+mn-lt"/>
              <a:cs typeface="+mn-lt"/>
            </a:endParaRPr>
          </a:p>
          <a:p>
            <a:pPr algn="ctr"/>
            <a:r>
              <a:rPr lang="en-GB" sz="2400">
                <a:ea typeface="+mn-lt"/>
                <a:cs typeface="+mn-lt"/>
              </a:rPr>
              <a:t> Bands (10,QA pixel)</a:t>
            </a:r>
            <a:endParaRPr lang="pt-PT">
              <a:ea typeface="+mn-lt"/>
              <a:cs typeface="+mn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55E673-FB9D-479F-A4D7-7E565A9C5A69}"/>
              </a:ext>
            </a:extLst>
          </p:cNvPr>
          <p:cNvSpPr txBox="1"/>
          <p:nvPr/>
        </p:nvSpPr>
        <p:spPr>
          <a:xfrm>
            <a:off x="9434945" y="2080491"/>
            <a:ext cx="2011781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pt-PT" sz="1600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PT" sz="1600" err="1">
                <a:cs typeface="Calibri"/>
              </a:rPr>
              <a:t>Geolocalized</a:t>
            </a:r>
            <a:r>
              <a:rPr lang="pt-PT" sz="1600">
                <a:cs typeface="Calibri"/>
              </a:rPr>
              <a:t> </a:t>
            </a:r>
            <a:r>
              <a:rPr lang="pt-PT" sz="1600" err="1">
                <a:cs typeface="Calibri"/>
              </a:rPr>
              <a:t>temperature</a:t>
            </a:r>
            <a:r>
              <a:rPr lang="pt-PT" sz="1600">
                <a:cs typeface="Calibri"/>
              </a:rPr>
              <a:t> </a:t>
            </a:r>
            <a:r>
              <a:rPr lang="pt-PT" sz="1600" err="1">
                <a:cs typeface="Calibri"/>
              </a:rPr>
              <a:t>map</a:t>
            </a:r>
            <a:r>
              <a:rPr lang="pt-PT" sz="1600">
                <a:cs typeface="Calibri"/>
              </a:rPr>
              <a:t> </a:t>
            </a:r>
            <a:r>
              <a:rPr lang="pt-PT" sz="1600" err="1">
                <a:cs typeface="Calibri"/>
              </a:rPr>
              <a:t>algorithm</a:t>
            </a:r>
            <a:r>
              <a:rPr lang="pt-PT" sz="1600">
                <a:cs typeface="Calibri"/>
              </a:rPr>
              <a:t> uses a </a:t>
            </a:r>
            <a:r>
              <a:rPr lang="pt-PT" sz="1600" err="1">
                <a:cs typeface="Calibri"/>
              </a:rPr>
              <a:t>mask</a:t>
            </a:r>
            <a:r>
              <a:rPr lang="pt-PT" sz="1600">
                <a:cs typeface="Calibri"/>
              </a:rPr>
              <a:t> to show </a:t>
            </a:r>
            <a:r>
              <a:rPr lang="pt-PT" sz="1600" err="1">
                <a:cs typeface="Calibri"/>
              </a:rPr>
              <a:t>only</a:t>
            </a:r>
            <a:r>
              <a:rPr lang="pt-PT" sz="1600">
                <a:cs typeface="Calibri"/>
              </a:rPr>
              <a:t> </a:t>
            </a:r>
            <a:r>
              <a:rPr lang="pt-PT" sz="1600" err="1">
                <a:cs typeface="Calibri"/>
              </a:rPr>
              <a:t>the</a:t>
            </a:r>
            <a:r>
              <a:rPr lang="pt-PT" sz="1600">
                <a:cs typeface="Calibri"/>
              </a:rPr>
              <a:t> </a:t>
            </a:r>
            <a:r>
              <a:rPr lang="pt-PT" sz="1600" err="1">
                <a:cs typeface="Calibri"/>
              </a:rPr>
              <a:t>water</a:t>
            </a:r>
            <a:r>
              <a:rPr lang="pt-PT" sz="1600">
                <a:cs typeface="Calibri"/>
              </a:rPr>
              <a:t> </a:t>
            </a:r>
            <a:r>
              <a:rPr lang="pt-PT" sz="1600" err="1">
                <a:cs typeface="Calibri"/>
              </a:rPr>
              <a:t>temperature</a:t>
            </a:r>
            <a:r>
              <a:rPr lang="pt-PT" sz="1600">
                <a:cs typeface="Calibri"/>
              </a:rPr>
              <a:t> in </a:t>
            </a:r>
            <a:r>
              <a:rPr lang="pt-PT" sz="1600" err="1">
                <a:cs typeface="Calibri"/>
              </a:rPr>
              <a:t>different</a:t>
            </a:r>
            <a:r>
              <a:rPr lang="pt-PT" sz="1600">
                <a:cs typeface="Calibri"/>
              </a:rPr>
              <a:t> </a:t>
            </a:r>
            <a:r>
              <a:rPr lang="pt-PT" sz="1600" err="1">
                <a:cs typeface="Calibri"/>
              </a:rPr>
              <a:t>locations</a:t>
            </a:r>
            <a:r>
              <a:rPr lang="pt-PT" sz="1600">
                <a:cs typeface="Calibri"/>
              </a:rPr>
              <a:t> </a:t>
            </a:r>
            <a:r>
              <a:rPr lang="pt-PT" sz="1600" err="1">
                <a:cs typeface="Calibri"/>
              </a:rPr>
              <a:t>of</a:t>
            </a:r>
            <a:r>
              <a:rPr lang="pt-PT" sz="1600">
                <a:cs typeface="Calibri"/>
              </a:rPr>
              <a:t> </a:t>
            </a:r>
            <a:r>
              <a:rPr lang="pt-PT" sz="1600" err="1">
                <a:cs typeface="Calibri"/>
              </a:rPr>
              <a:t>the</a:t>
            </a:r>
            <a:r>
              <a:rPr lang="pt-PT" sz="1600">
                <a:cs typeface="Calibri"/>
              </a:rPr>
              <a:t> </a:t>
            </a:r>
            <a:r>
              <a:rPr lang="pt-PT" sz="1600" err="1">
                <a:cs typeface="Calibri"/>
              </a:rPr>
              <a:t>same</a:t>
            </a:r>
            <a:r>
              <a:rPr lang="pt-PT" sz="1600">
                <a:cs typeface="Calibri"/>
              </a:rPr>
              <a:t> </a:t>
            </a:r>
            <a:r>
              <a:rPr lang="pt-PT" sz="1600" err="1">
                <a:cs typeface="Calibri"/>
              </a:rPr>
              <a:t>region</a:t>
            </a:r>
            <a:endParaRPr lang="pt-PT" sz="1600">
              <a:cs typeface="Calibri"/>
            </a:endParaRPr>
          </a:p>
          <a:p>
            <a:pPr algn="just"/>
            <a:endParaRPr lang="pt-PT" sz="1600">
              <a:cs typeface="Calibri"/>
            </a:endParaRPr>
          </a:p>
          <a:p>
            <a:pPr algn="just"/>
            <a:endParaRPr lang="en-US">
              <a:cs typeface="Calibri" panose="020F0502020204030204"/>
            </a:endParaRP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23B9B30C-3819-4057-9444-12F2B66B5560}"/>
              </a:ext>
            </a:extLst>
          </p:cNvPr>
          <p:cNvCxnSpPr/>
          <p:nvPr/>
        </p:nvCxnSpPr>
        <p:spPr>
          <a:xfrm>
            <a:off x="9321801" y="1424708"/>
            <a:ext cx="914399" cy="660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6">
            <a:extLst>
              <a:ext uri="{FF2B5EF4-FFF2-40B4-BE49-F238E27FC236}">
                <a16:creationId xmlns:a16="http://schemas.microsoft.com/office/drawing/2014/main" id="{39BC802E-93C9-4032-A63C-159AF40C2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751" y="1185160"/>
            <a:ext cx="6203091" cy="46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99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ea typeface="+mj-lt"/>
                <a:cs typeface="+mj-lt"/>
              </a:rPr>
              <a:t>Water and Cloud Mask</a:t>
            </a:r>
            <a:endParaRPr lang="pt-PT" b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29</a:t>
            </a:fld>
            <a:endParaRPr lang="es-ES"/>
          </a:p>
        </p:txBody>
      </p:sp>
      <p:sp>
        <p:nvSpPr>
          <p:cNvPr id="8" name="Google Shape;274;p38">
            <a:extLst>
              <a:ext uri="{FF2B5EF4-FFF2-40B4-BE49-F238E27FC236}">
                <a16:creationId xmlns:a16="http://schemas.microsoft.com/office/drawing/2014/main" id="{1E2565C9-6C14-460A-AC61-6974BE83D93B}"/>
              </a:ext>
            </a:extLst>
          </p:cNvPr>
          <p:cNvSpPr txBox="1"/>
          <p:nvPr/>
        </p:nvSpPr>
        <p:spPr>
          <a:xfrm>
            <a:off x="584414" y="5453587"/>
            <a:ext cx="548592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>
                <a:ea typeface="+mn-lt"/>
                <a:cs typeface="+mn-lt"/>
              </a:rPr>
              <a:t>Water Mask.</a:t>
            </a:r>
            <a:endParaRPr lang="pt-PT">
              <a:ea typeface="+mn-lt"/>
              <a:cs typeface="+mn-lt"/>
            </a:endParaRPr>
          </a:p>
          <a:p>
            <a:pPr algn="ctr"/>
            <a:r>
              <a:rPr lang="en-GB">
                <a:ea typeface="+mn-lt"/>
                <a:cs typeface="+mn-lt"/>
              </a:rPr>
              <a:t> Yellow: Everything that is not water; Purple: Water. </a:t>
            </a:r>
            <a:endParaRPr lang="pt-PT" sz="1600">
              <a:ea typeface="+mn-lt"/>
              <a:cs typeface="+mn-lt"/>
            </a:endParaRPr>
          </a:p>
          <a:p>
            <a:pPr algn="ctr"/>
            <a:r>
              <a:rPr lang="en-GB">
                <a:ea typeface="+mn-lt"/>
                <a:cs typeface="+mn-lt"/>
              </a:rPr>
              <a:t>Bands (10,QA pixel)</a:t>
            </a:r>
            <a:endParaRPr lang="pt-PT">
              <a:ea typeface="+mn-lt"/>
              <a:cs typeface="+mn-lt"/>
            </a:endParaRPr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B337F91-D3EC-4DA7-B788-7C15F229E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54" y="1534704"/>
            <a:ext cx="5327822" cy="4014003"/>
          </a:xfrm>
          <a:prstGeom prst="rect">
            <a:avLst/>
          </a:prstGeom>
        </p:spPr>
      </p:pic>
      <p:sp>
        <p:nvSpPr>
          <p:cNvPr id="10" name="Google Shape;274;p38">
            <a:extLst>
              <a:ext uri="{FF2B5EF4-FFF2-40B4-BE49-F238E27FC236}">
                <a16:creationId xmlns:a16="http://schemas.microsoft.com/office/drawing/2014/main" id="{B67F66B9-3E80-4C49-A8B1-DCE6E5409DAA}"/>
              </a:ext>
            </a:extLst>
          </p:cNvPr>
          <p:cNvSpPr txBox="1"/>
          <p:nvPr/>
        </p:nvSpPr>
        <p:spPr>
          <a:xfrm>
            <a:off x="5866927" y="5546263"/>
            <a:ext cx="54859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lang="en-GB">
              <a:ea typeface="+mn-lt"/>
              <a:cs typeface="+mn-lt"/>
            </a:endParaRPr>
          </a:p>
        </p:txBody>
      </p:sp>
      <p:sp>
        <p:nvSpPr>
          <p:cNvPr id="11" name="Google Shape;274;p38">
            <a:extLst>
              <a:ext uri="{FF2B5EF4-FFF2-40B4-BE49-F238E27FC236}">
                <a16:creationId xmlns:a16="http://schemas.microsoft.com/office/drawing/2014/main" id="{F45EB14B-F83F-4B3E-96AE-524F14D41383}"/>
              </a:ext>
            </a:extLst>
          </p:cNvPr>
          <p:cNvSpPr txBox="1"/>
          <p:nvPr/>
        </p:nvSpPr>
        <p:spPr>
          <a:xfrm>
            <a:off x="5918414" y="5474181"/>
            <a:ext cx="548592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>
                <a:ea typeface="+mn-lt"/>
                <a:cs typeface="+mn-lt"/>
              </a:rPr>
              <a:t>Cloud Mask. </a:t>
            </a:r>
            <a:endParaRPr lang="pt-PT">
              <a:ea typeface="+mn-lt"/>
              <a:cs typeface="+mn-lt"/>
            </a:endParaRPr>
          </a:p>
          <a:p>
            <a:pPr algn="ctr"/>
            <a:r>
              <a:rPr lang="en-GB">
                <a:ea typeface="+mn-lt"/>
                <a:cs typeface="+mn-lt"/>
              </a:rPr>
              <a:t>Yellow: Everything that is not clouds; Purple: Clouds. Bands(10,QA pixel)</a:t>
            </a:r>
            <a:endParaRPr lang="pt-PT">
              <a:ea typeface="+mn-lt"/>
              <a:cs typeface="+mn-lt"/>
            </a:endParaRPr>
          </a:p>
        </p:txBody>
      </p:sp>
      <p:pic>
        <p:nvPicPr>
          <p:cNvPr id="7" name="Imagem 11">
            <a:extLst>
              <a:ext uri="{FF2B5EF4-FFF2-40B4-BE49-F238E27FC236}">
                <a16:creationId xmlns:a16="http://schemas.microsoft.com/office/drawing/2014/main" id="{9BD87C11-C485-4129-8231-1C865C34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154" y="1535268"/>
            <a:ext cx="5425857" cy="4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8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415611" y="2012199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it-IT" b="1">
                <a:solidFill>
                  <a:schemeClr val="lt1"/>
                </a:solidFill>
                <a:highlight>
                  <a:srgbClr val="000000"/>
                </a:highlight>
              </a:rPr>
              <a:t>New Horizons </a:t>
            </a:r>
            <a:r>
              <a:rPr lang="it-IT" b="1" err="1">
                <a:solidFill>
                  <a:schemeClr val="lt1"/>
                </a:solidFill>
                <a:highlight>
                  <a:srgbClr val="000000"/>
                </a:highlight>
              </a:rPr>
              <a:t>flybly</a:t>
            </a:r>
            <a:r>
              <a:rPr lang="it-IT" b="1">
                <a:solidFill>
                  <a:schemeClr val="lt1"/>
                </a:solidFill>
                <a:highlight>
                  <a:srgbClr val="000000"/>
                </a:highlight>
              </a:rPr>
              <a:t> </a:t>
            </a:r>
            <a:r>
              <a:rPr lang="it-IT" b="1" err="1">
                <a:solidFill>
                  <a:schemeClr val="lt1"/>
                </a:solidFill>
                <a:highlight>
                  <a:srgbClr val="000000"/>
                </a:highlight>
              </a:rPr>
              <a:t>across</a:t>
            </a:r>
            <a:r>
              <a:rPr lang="it-IT" b="1">
                <a:solidFill>
                  <a:schemeClr val="lt1"/>
                </a:solidFill>
                <a:highlight>
                  <a:srgbClr val="000000"/>
                </a:highlight>
              </a:rPr>
              <a:t> Jupiter and Pluto systems</a:t>
            </a:r>
            <a:endParaRPr lang="it-IT" b="1">
              <a:solidFill>
                <a:schemeClr val="lt1"/>
              </a:solidFill>
              <a:highlight>
                <a:srgbClr val="000000"/>
              </a:highlight>
              <a:cs typeface="Calibri Light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15600" y="4631641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 b="1">
                <a:solidFill>
                  <a:srgbClr val="E4E8EE"/>
                </a:solidFill>
                <a:highlight>
                  <a:srgbClr val="000000"/>
                </a:highlight>
              </a:rPr>
              <a:t>A2 – SPICE Assignment</a:t>
            </a:r>
            <a:endParaRPr lang="en-GB">
              <a:solidFill>
                <a:srgbClr val="E4E8EE"/>
              </a:solidFill>
              <a:highlight>
                <a:srgbClr val="000000"/>
              </a:highlight>
              <a:cs typeface="Calibri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3</a:t>
            </a:fld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8CAEA3-C7AF-4E23-BFB6-CBB8F450205E}"/>
              </a:ext>
            </a:extLst>
          </p:cNvPr>
          <p:cNvSpPr txBox="1"/>
          <p:nvPr/>
        </p:nvSpPr>
        <p:spPr>
          <a:xfrm>
            <a:off x="39130" y="6485238"/>
            <a:ext cx="527633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Arial"/>
                <a:cs typeface="Arial"/>
              </a:rPr>
              <a:t>[1] Jupiter Flyby https://www.nasa.gov/mission_pages/newhorizons/images/index.html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339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ea typeface="+mj-lt"/>
                <a:cs typeface="+mj-lt"/>
              </a:rPr>
              <a:t>Turbidity</a:t>
            </a:r>
            <a:endParaRPr lang="pt-PT" b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30</a:t>
            </a:fld>
            <a:endParaRPr lang="es-ES"/>
          </a:p>
        </p:txBody>
      </p:sp>
      <p:sp>
        <p:nvSpPr>
          <p:cNvPr id="8" name="Google Shape;274;p38">
            <a:extLst>
              <a:ext uri="{FF2B5EF4-FFF2-40B4-BE49-F238E27FC236}">
                <a16:creationId xmlns:a16="http://schemas.microsoft.com/office/drawing/2014/main" id="{1E2565C9-6C14-460A-AC61-6974BE83D93B}"/>
              </a:ext>
            </a:extLst>
          </p:cNvPr>
          <p:cNvSpPr txBox="1"/>
          <p:nvPr/>
        </p:nvSpPr>
        <p:spPr>
          <a:xfrm>
            <a:off x="666792" y="5577155"/>
            <a:ext cx="5485929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000">
                <a:ea typeface="+mn-lt"/>
                <a:cs typeface="+mn-lt"/>
              </a:rPr>
              <a:t>Turbidity Vantrepotte</a:t>
            </a:r>
            <a:endParaRPr lang="pt-PT" sz="2000">
              <a:ea typeface="+mn-lt"/>
              <a:cs typeface="+mn-lt"/>
            </a:endParaRPr>
          </a:p>
          <a:p>
            <a:pPr algn="ctr"/>
            <a:r>
              <a:rPr lang="en-GB" sz="2000">
                <a:ea typeface="+mn-lt"/>
                <a:cs typeface="+mn-lt"/>
              </a:rPr>
              <a:t>Bands (4,5,QA pixel) </a:t>
            </a:r>
            <a:endParaRPr lang="pt-PT" sz="2000">
              <a:cs typeface="Calibri"/>
            </a:endParaRPr>
          </a:p>
        </p:txBody>
      </p:sp>
      <p:sp>
        <p:nvSpPr>
          <p:cNvPr id="10" name="Google Shape;274;p38">
            <a:extLst>
              <a:ext uri="{FF2B5EF4-FFF2-40B4-BE49-F238E27FC236}">
                <a16:creationId xmlns:a16="http://schemas.microsoft.com/office/drawing/2014/main" id="{B67F66B9-3E80-4C49-A8B1-DCE6E5409DAA}"/>
              </a:ext>
            </a:extLst>
          </p:cNvPr>
          <p:cNvSpPr txBox="1"/>
          <p:nvPr/>
        </p:nvSpPr>
        <p:spPr>
          <a:xfrm>
            <a:off x="5866927" y="5546263"/>
            <a:ext cx="54859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lang="en-GB">
              <a:ea typeface="+mn-lt"/>
              <a:cs typeface="+mn-lt"/>
            </a:endParaRPr>
          </a:p>
        </p:txBody>
      </p:sp>
      <p:sp>
        <p:nvSpPr>
          <p:cNvPr id="11" name="Google Shape;274;p38">
            <a:extLst>
              <a:ext uri="{FF2B5EF4-FFF2-40B4-BE49-F238E27FC236}">
                <a16:creationId xmlns:a16="http://schemas.microsoft.com/office/drawing/2014/main" id="{F45EB14B-F83F-4B3E-96AE-524F14D41383}"/>
              </a:ext>
            </a:extLst>
          </p:cNvPr>
          <p:cNvSpPr txBox="1"/>
          <p:nvPr/>
        </p:nvSpPr>
        <p:spPr>
          <a:xfrm>
            <a:off x="5990495" y="5638938"/>
            <a:ext cx="5485929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000">
                <a:ea typeface="+mn-lt"/>
                <a:cs typeface="+mn-lt"/>
              </a:rPr>
              <a:t>Turbidity Dogliotti</a:t>
            </a:r>
            <a:endParaRPr lang="pt-PT" sz="2000">
              <a:ea typeface="+mn-lt"/>
              <a:cs typeface="+mn-lt"/>
            </a:endParaRPr>
          </a:p>
          <a:p>
            <a:pPr algn="ctr"/>
            <a:r>
              <a:rPr lang="en-GB" sz="2000">
                <a:ea typeface="+mn-lt"/>
                <a:cs typeface="+mn-lt"/>
              </a:rPr>
              <a:t>Bands (4,5,QA pixel)</a:t>
            </a:r>
            <a:endParaRPr lang="pt-PT" sz="2000">
              <a:ea typeface="+mn-lt"/>
              <a:cs typeface="+mn-lt"/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D4E95492-CC70-4BD2-B688-9777079B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17" y="2022362"/>
            <a:ext cx="4621053" cy="3459823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2F4CAEF3-DB11-406B-9757-844878F28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33" y="2019400"/>
            <a:ext cx="4625426" cy="34657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A6D166-8262-4A86-BD0E-9C82153BB13E}"/>
              </a:ext>
            </a:extLst>
          </p:cNvPr>
          <p:cNvSpPr txBox="1"/>
          <p:nvPr/>
        </p:nvSpPr>
        <p:spPr>
          <a:xfrm>
            <a:off x="8061037" y="117763"/>
            <a:ext cx="384001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The turbidity is the measure of relative clarity of a liquid </a:t>
            </a:r>
            <a:endParaRPr lang="pt-PT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 The two algorithms used  yield similar results</a:t>
            </a:r>
            <a:endParaRPr lang="pt-PT" sz="20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 Lower  turbidity in the water of the region, which indicates a good water quality.</a:t>
            </a:r>
            <a:endParaRPr lang="en-US" sz="2000">
              <a:cs typeface="Calibri" panose="020F0502020204030204"/>
            </a:endParaRPr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E5239F22-5912-4C57-8BA3-443EA93B2A34}"/>
              </a:ext>
            </a:extLst>
          </p:cNvPr>
          <p:cNvCxnSpPr/>
          <p:nvPr/>
        </p:nvCxnSpPr>
        <p:spPr>
          <a:xfrm flipV="1">
            <a:off x="6562437" y="1369290"/>
            <a:ext cx="144549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26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9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latin typeface="Arial"/>
                <a:cs typeface="Arial"/>
              </a:rPr>
              <a:t>Problem definition for the Project</a:t>
            </a:r>
            <a:endParaRPr lang="pt-P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31</a:t>
            </a:fld>
            <a:endParaRPr lang="es-ES"/>
          </a:p>
        </p:txBody>
      </p:sp>
      <p:sp>
        <p:nvSpPr>
          <p:cNvPr id="7" name="Google Shape;234;p34">
            <a:extLst>
              <a:ext uri="{FF2B5EF4-FFF2-40B4-BE49-F238E27FC236}">
                <a16:creationId xmlns:a16="http://schemas.microsoft.com/office/drawing/2014/main" id="{651BDCA1-113F-4CE0-BAF6-AF3824C398C2}"/>
              </a:ext>
            </a:extLst>
          </p:cNvPr>
          <p:cNvSpPr txBox="1">
            <a:spLocks/>
          </p:cNvSpPr>
          <p:nvPr/>
        </p:nvSpPr>
        <p:spPr>
          <a:xfrm>
            <a:off x="592239" y="2412272"/>
            <a:ext cx="4446104" cy="3036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68300" algn="just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Understand what is really happening with these corals by analysing temperature and chlorophyll in Summer and Winter of the years 2005, 2010, 2015 and 2020. </a:t>
            </a:r>
          </a:p>
          <a:p>
            <a:pPr marL="457200" indent="-368300" algn="just">
              <a:lnSpc>
                <a:spcPct val="110000"/>
              </a:lnSpc>
              <a:spcBef>
                <a:spcPts val="0"/>
              </a:spcBef>
              <a:buClr>
                <a:schemeClr val="lt1"/>
              </a:buClr>
              <a:buSzPts val="2200"/>
              <a:buFont typeface="Arial" panose="020B0604020202020204" pitchFamily="34" charset="0"/>
              <a:buChar char="●"/>
            </a:pPr>
            <a:r>
              <a:rPr lang="en-GB" sz="2200">
                <a:solidFill>
                  <a:schemeClr val="lt1"/>
                </a:solidFill>
              </a:rPr>
              <a:t>December to February is summer</a:t>
            </a:r>
            <a:endParaRPr lang="en-GB" sz="2200">
              <a:solidFill>
                <a:schemeClr val="lt1"/>
              </a:solidFill>
              <a:cs typeface="Calibri"/>
            </a:endParaRPr>
          </a:p>
          <a:p>
            <a:pPr marL="457200" indent="-368300" algn="just"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 June to August is winter</a:t>
            </a:r>
            <a:endParaRPr lang="en-GB" sz="2200">
              <a:solidFill>
                <a:schemeClr val="lt1"/>
              </a:solidFill>
              <a:cs typeface="Calibri" panose="020F0502020204030204"/>
            </a:endParaRPr>
          </a:p>
        </p:txBody>
      </p:sp>
      <p:pic>
        <p:nvPicPr>
          <p:cNvPr id="8" name="Google Shape;244;p35">
            <a:extLst>
              <a:ext uri="{FF2B5EF4-FFF2-40B4-BE49-F238E27FC236}">
                <a16:creationId xmlns:a16="http://schemas.microsoft.com/office/drawing/2014/main" id="{B6A91D6E-786B-4E73-A427-25714A71B4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968" t="1550" r="12968"/>
          <a:stretch/>
        </p:blipFill>
        <p:spPr>
          <a:xfrm>
            <a:off x="5367528" y="1681164"/>
            <a:ext cx="6232233" cy="4151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89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/>
              <a:t>Data source for Project</a:t>
            </a:r>
            <a:endParaRPr lang="pt-PT" b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32</a:t>
            </a:fld>
            <a:endParaRPr lang="es-ES"/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B68AB0A7-E91C-4901-909A-DEEA64C6AC86}"/>
              </a:ext>
            </a:extLst>
          </p:cNvPr>
          <p:cNvSpPr txBox="1"/>
          <p:nvPr/>
        </p:nvSpPr>
        <p:spPr>
          <a:xfrm>
            <a:off x="1300076" y="1688367"/>
            <a:ext cx="9588246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algn="ctr"/>
            <a:r>
              <a:rPr lang="en-GB" sz="2400"/>
              <a:t>Details about the data used in our project, including the path, row, date and ID for each year and season.</a:t>
            </a:r>
            <a:endParaRPr lang="en-GB" sz="1100">
              <a:highlight>
                <a:srgbClr val="E4E8EE"/>
              </a:highlight>
              <a:cs typeface="Calibri" panose="020F0502020204030204"/>
            </a:endParaRPr>
          </a:p>
        </p:txBody>
      </p:sp>
      <p:pic>
        <p:nvPicPr>
          <p:cNvPr id="12" name="Google Shape;251;p36">
            <a:extLst>
              <a:ext uri="{FF2B5EF4-FFF2-40B4-BE49-F238E27FC236}">
                <a16:creationId xmlns:a16="http://schemas.microsoft.com/office/drawing/2014/main" id="{7267B9D5-D7D1-4D25-9352-82EFC2B8D9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93" y="3126212"/>
            <a:ext cx="8172414" cy="242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747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220" y="566351"/>
            <a:ext cx="4341588" cy="1325563"/>
          </a:xfrm>
        </p:spPr>
        <p:txBody>
          <a:bodyPr/>
          <a:lstStyle/>
          <a:p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Natural Colour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33</a:t>
            </a:fld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21AC99-4D27-4F40-8981-52EC6A396DB4}"/>
              </a:ext>
            </a:extLst>
          </p:cNvPr>
          <p:cNvSpPr txBox="1">
            <a:spLocks/>
          </p:cNvSpPr>
          <p:nvPr/>
        </p:nvSpPr>
        <p:spPr>
          <a:xfrm>
            <a:off x="6698197" y="566350"/>
            <a:ext cx="4341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False Colour</a:t>
            </a:r>
          </a:p>
        </p:txBody>
      </p:sp>
      <p:sp>
        <p:nvSpPr>
          <p:cNvPr id="5" name="Google Shape;258;p37">
            <a:extLst>
              <a:ext uri="{FF2B5EF4-FFF2-40B4-BE49-F238E27FC236}">
                <a16:creationId xmlns:a16="http://schemas.microsoft.com/office/drawing/2014/main" id="{51D4FDA7-4D26-4172-B6A2-E0370B02AB73}"/>
              </a:ext>
            </a:extLst>
          </p:cNvPr>
          <p:cNvSpPr txBox="1">
            <a:spLocks/>
          </p:cNvSpPr>
          <p:nvPr/>
        </p:nvSpPr>
        <p:spPr>
          <a:xfrm>
            <a:off x="256836" y="1850724"/>
            <a:ext cx="5394156" cy="276649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07975" algn="just">
              <a:spcBef>
                <a:spcPts val="0"/>
              </a:spcBef>
              <a:buClr>
                <a:schemeClr val="lt1"/>
              </a:buClr>
              <a:buSzPts val="1250"/>
              <a:buFont typeface="Arial" panose="020B0604020202020204" pitchFamily="34" charset="0"/>
              <a:buChar char="●"/>
            </a:pPr>
            <a:r>
              <a:rPr lang="en-GB" sz="1800">
                <a:solidFill>
                  <a:schemeClr val="lt1"/>
                </a:solidFill>
              </a:rPr>
              <a:t>Combination of the visible red, green and blue bands</a:t>
            </a:r>
            <a:endParaRPr lang="en-GB" sz="1800">
              <a:solidFill>
                <a:schemeClr val="lt1"/>
              </a:solidFill>
              <a:cs typeface="Calibri"/>
            </a:endParaRPr>
          </a:p>
          <a:p>
            <a:pPr marL="149225" indent="0" algn="just">
              <a:spcBef>
                <a:spcPts val="0"/>
              </a:spcBef>
              <a:buClr>
                <a:schemeClr val="lt1"/>
              </a:buClr>
              <a:buSzPts val="1250"/>
              <a:buNone/>
            </a:pPr>
            <a:endParaRPr lang="en-GB" sz="1800">
              <a:solidFill>
                <a:schemeClr val="lt1"/>
              </a:solidFill>
            </a:endParaRPr>
          </a:p>
          <a:p>
            <a:pPr marL="457200" indent="-307975" algn="just">
              <a:spcBef>
                <a:spcPts val="0"/>
              </a:spcBef>
              <a:buClr>
                <a:schemeClr val="lt1"/>
              </a:buClr>
              <a:buSzPts val="1250"/>
              <a:buFont typeface="Arial" panose="020B0604020202020204" pitchFamily="34" charset="0"/>
              <a:buChar char="●"/>
            </a:pPr>
            <a:r>
              <a:rPr lang="en-GB" sz="1800">
                <a:solidFill>
                  <a:schemeClr val="lt1"/>
                </a:solidFill>
              </a:rPr>
              <a:t>Resembles what would be observed naturally by the human eye: vegetation appears green, water dark is blue to black and bare ground and impervious surfaces appear light </a:t>
            </a:r>
            <a:r>
              <a:rPr lang="en-GB" sz="1800" err="1">
                <a:solidFill>
                  <a:schemeClr val="lt1"/>
                </a:solidFill>
              </a:rPr>
              <a:t>gray</a:t>
            </a:r>
            <a:r>
              <a:rPr lang="en-GB" sz="1800">
                <a:solidFill>
                  <a:schemeClr val="lt1"/>
                </a:solidFill>
              </a:rPr>
              <a:t> and brown.</a:t>
            </a:r>
            <a:endParaRPr lang="en-GB" sz="125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2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6" name="Google Shape;262;p37">
            <a:extLst>
              <a:ext uri="{FF2B5EF4-FFF2-40B4-BE49-F238E27FC236}">
                <a16:creationId xmlns:a16="http://schemas.microsoft.com/office/drawing/2014/main" id="{B0D8501B-44A5-4316-9969-A91431549CF7}"/>
              </a:ext>
            </a:extLst>
          </p:cNvPr>
          <p:cNvSpPr/>
          <p:nvPr/>
        </p:nvSpPr>
        <p:spPr>
          <a:xfrm>
            <a:off x="2953914" y="4283654"/>
            <a:ext cx="221100" cy="50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4;p37">
            <a:extLst>
              <a:ext uri="{FF2B5EF4-FFF2-40B4-BE49-F238E27FC236}">
                <a16:creationId xmlns:a16="http://schemas.microsoft.com/office/drawing/2014/main" id="{596A5A3B-6CEE-4B6D-BEDF-10E7481F5077}"/>
              </a:ext>
            </a:extLst>
          </p:cNvPr>
          <p:cNvSpPr txBox="1"/>
          <p:nvPr/>
        </p:nvSpPr>
        <p:spPr>
          <a:xfrm>
            <a:off x="1183403" y="5104873"/>
            <a:ext cx="37518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GB">
                <a:solidFill>
                  <a:schemeClr val="lt1"/>
                </a:solidFill>
              </a:rPr>
              <a:t>Bands (3,2,1) for Landsat 5 (2005) </a:t>
            </a:r>
            <a:endParaRPr lang="en-GB">
              <a:solidFill>
                <a:schemeClr val="lt1"/>
              </a:solidFill>
              <a:cs typeface="Calibri"/>
            </a:endParaRPr>
          </a:p>
          <a:p>
            <a:pPr algn="ctr"/>
            <a:r>
              <a:rPr lang="en-GB">
                <a:solidFill>
                  <a:schemeClr val="lt1"/>
                </a:solidFill>
                <a:ea typeface="+mn-lt"/>
                <a:cs typeface="+mn-lt"/>
              </a:rPr>
              <a:t>Bands (4,3,2) for </a:t>
            </a:r>
            <a:r>
              <a:rPr lang="en-GB">
                <a:solidFill>
                  <a:schemeClr val="lt1"/>
                </a:solidFill>
              </a:rPr>
              <a:t>Landsat 8 (2020)</a:t>
            </a:r>
            <a:endParaRPr>
              <a:solidFill>
                <a:schemeClr val="lt1"/>
              </a:solidFill>
              <a:cs typeface="Calibri"/>
            </a:endParaRPr>
          </a:p>
        </p:txBody>
      </p:sp>
      <p:sp>
        <p:nvSpPr>
          <p:cNvPr id="8" name="Google Shape;260;p37">
            <a:extLst>
              <a:ext uri="{FF2B5EF4-FFF2-40B4-BE49-F238E27FC236}">
                <a16:creationId xmlns:a16="http://schemas.microsoft.com/office/drawing/2014/main" id="{87F7E0F9-AEB6-4578-AA1B-27D2E81C2935}"/>
              </a:ext>
            </a:extLst>
          </p:cNvPr>
          <p:cNvSpPr txBox="1">
            <a:spLocks/>
          </p:cNvSpPr>
          <p:nvPr/>
        </p:nvSpPr>
        <p:spPr>
          <a:xfrm>
            <a:off x="6178296" y="1821818"/>
            <a:ext cx="5175504" cy="22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r>
              <a:rPr lang="en-GB" sz="1800">
                <a:solidFill>
                  <a:schemeClr val="lt1"/>
                </a:solidFill>
              </a:rPr>
              <a:t>Representation of a multispectral image produced using any bands other than visible red, green and blue.</a:t>
            </a:r>
            <a:endParaRPr lang="en-GB" sz="1800">
              <a:solidFill>
                <a:schemeClr val="lt1"/>
              </a:solidFill>
              <a:cs typeface="Calibri"/>
            </a:endParaRPr>
          </a:p>
          <a:p>
            <a:pPr marL="457200" indent="-31750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r>
              <a:rPr lang="en-GB" sz="1800">
                <a:solidFill>
                  <a:schemeClr val="lt1"/>
                </a:solidFill>
              </a:rPr>
              <a:t>Allow us to visualize wavelengths that the human eye can not see </a:t>
            </a:r>
            <a:endParaRPr lang="en-GB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0" name="Google Shape;263;p37">
            <a:extLst>
              <a:ext uri="{FF2B5EF4-FFF2-40B4-BE49-F238E27FC236}">
                <a16:creationId xmlns:a16="http://schemas.microsoft.com/office/drawing/2014/main" id="{C49F1E05-4D3D-4D59-85C2-23DE8F4821B1}"/>
              </a:ext>
            </a:extLst>
          </p:cNvPr>
          <p:cNvSpPr/>
          <p:nvPr/>
        </p:nvSpPr>
        <p:spPr>
          <a:xfrm>
            <a:off x="8655498" y="4283654"/>
            <a:ext cx="221100" cy="50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5;p37">
            <a:extLst>
              <a:ext uri="{FF2B5EF4-FFF2-40B4-BE49-F238E27FC236}">
                <a16:creationId xmlns:a16="http://schemas.microsoft.com/office/drawing/2014/main" id="{DA912681-124B-4486-8BE8-AC7AC822DC23}"/>
              </a:ext>
            </a:extLst>
          </p:cNvPr>
          <p:cNvSpPr txBox="1"/>
          <p:nvPr/>
        </p:nvSpPr>
        <p:spPr>
          <a:xfrm>
            <a:off x="6776176" y="5107311"/>
            <a:ext cx="397974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GB" dirty="0">
                <a:ea typeface="+mn-lt"/>
                <a:cs typeface="+mn-lt"/>
              </a:rPr>
              <a:t>Bands (5,4,3) for Landsat 5 (2005) </a:t>
            </a:r>
            <a:endParaRPr lang="pt-PT" dirty="0">
              <a:ea typeface="+mn-lt"/>
              <a:cs typeface="+mn-lt"/>
            </a:endParaRPr>
          </a:p>
          <a:p>
            <a:pPr algn="ctr"/>
            <a:r>
              <a:rPr lang="en-GB" dirty="0">
                <a:ea typeface="+mn-lt"/>
                <a:cs typeface="+mn-lt"/>
              </a:rPr>
              <a:t>Bands (6,5,4) for Landsat 8 (2020)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7806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B36D9F6-15F1-40B8-945E-11315221A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15" y="2495534"/>
            <a:ext cx="3915892" cy="3246942"/>
          </a:xfrm>
          <a:prstGeom prst="rect">
            <a:avLst/>
          </a:prstGeom>
        </p:spPr>
      </p:pic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GB" b="1">
                <a:latin typeface="Arial"/>
                <a:cs typeface="Arial"/>
              </a:rPr>
              <a:t>Summer 2005</a:t>
            </a:r>
            <a:endParaRPr lang="en-GB">
              <a:solidFill>
                <a:schemeClr val="lt1"/>
              </a:solidFill>
            </a:endParaRPr>
          </a:p>
        </p:txBody>
      </p:sp>
      <p:sp>
        <p:nvSpPr>
          <p:cNvPr id="271" name="Google Shape;271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34</a:t>
            </a:fld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14" y="2502641"/>
            <a:ext cx="4060053" cy="323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1144276" y="5742476"/>
            <a:ext cx="20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Original </a:t>
            </a:r>
            <a:endParaRPr lang="en-GB" sz="2400">
              <a:solidFill>
                <a:schemeClr val="lt1"/>
              </a:solidFill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5091076" y="5742477"/>
            <a:ext cx="20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Natural colour</a:t>
            </a:r>
            <a:endParaRPr lang="en-GB" sz="2400">
              <a:solidFill>
                <a:schemeClr val="lt1"/>
              </a:solidFill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9037892" y="5742477"/>
            <a:ext cx="20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False colour</a:t>
            </a:r>
            <a:endParaRPr lang="en-GB" sz="2400">
              <a:solidFill>
                <a:schemeClr val="lt1"/>
              </a:solidFill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6126" y="2502641"/>
            <a:ext cx="3915892" cy="3230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2B88F78-BD5F-4DC4-B51C-26F0A1EE8917}"/>
              </a:ext>
            </a:extLst>
          </p:cNvPr>
          <p:cNvSpPr txBox="1"/>
          <p:nvPr/>
        </p:nvSpPr>
        <p:spPr>
          <a:xfrm>
            <a:off x="1717589" y="1583723"/>
            <a:ext cx="87774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000">
                <a:cs typeface="Calibri"/>
              </a:rPr>
              <a:t>Original to Natural Colour: More visible corals</a:t>
            </a:r>
          </a:p>
          <a:p>
            <a:pPr algn="ctr"/>
            <a:r>
              <a:rPr lang="pt-PT" sz="2000">
                <a:cs typeface="Calibri"/>
              </a:rPr>
              <a:t>Original to False Colour: Not many conclusions to take 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F1963BB-CEBF-426F-958C-1417E4729F65}"/>
              </a:ext>
            </a:extLst>
          </p:cNvPr>
          <p:cNvSpPr/>
          <p:nvPr/>
        </p:nvSpPr>
        <p:spPr>
          <a:xfrm rot="-2100000">
            <a:off x="5423553" y="2838345"/>
            <a:ext cx="1297458" cy="2687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50B88E8-C220-434A-8888-DDF92567E0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65" y="2367702"/>
            <a:ext cx="3861670" cy="3210000"/>
          </a:xfrm>
          <a:prstGeom prst="rect">
            <a:avLst/>
          </a:prstGeom>
        </p:spPr>
      </p:pic>
      <p:sp>
        <p:nvSpPr>
          <p:cNvPr id="282" name="Google Shape;282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GB" sz="4000" b="1">
                <a:latin typeface="Arial"/>
                <a:cs typeface="Arial"/>
              </a:rPr>
              <a:t>Winter 2005</a:t>
            </a:r>
            <a:endParaRPr lang="en-GB">
              <a:solidFill>
                <a:schemeClr val="lt1"/>
              </a:solidFill>
            </a:endParaRPr>
          </a:p>
        </p:txBody>
      </p:sp>
      <p:sp>
        <p:nvSpPr>
          <p:cNvPr id="283" name="Google Shape;283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35</a:t>
            </a:fld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1123681" y="5629205"/>
            <a:ext cx="20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Original </a:t>
            </a:r>
            <a:endParaRPr lang="en-GB" sz="2400">
              <a:solidFill>
                <a:schemeClr val="lt1"/>
              </a:solidFill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5070481" y="5629206"/>
            <a:ext cx="20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Natural colour</a:t>
            </a:r>
            <a:endParaRPr lang="en-GB" sz="2400">
              <a:solidFill>
                <a:schemeClr val="lt1"/>
              </a:solidFill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9285027" y="5577720"/>
            <a:ext cx="2071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/>
              <a:t>False</a:t>
            </a:r>
            <a:r>
              <a:rPr lang="en-GB" sz="2400">
                <a:solidFill>
                  <a:srgbClr val="FFFFFF"/>
                </a:solidFill>
              </a:rPr>
              <a:t> Colour</a:t>
            </a:r>
            <a:r>
              <a:rPr lang="en-GB" sz="2400">
                <a:solidFill>
                  <a:schemeClr val="bg1"/>
                </a:solidFill>
              </a:rPr>
              <a:t> </a:t>
            </a:r>
            <a:r>
              <a:rPr lang="en-GB" sz="2400" err="1">
                <a:solidFill>
                  <a:schemeClr val="bg1"/>
                </a:solidFill>
              </a:rPr>
              <a:t>Colour</a:t>
            </a: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32" y="2367685"/>
            <a:ext cx="3746433" cy="3210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9514" y="2367714"/>
            <a:ext cx="3746448" cy="3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B9D6308-5FC0-42DB-9834-3F57213C5F3B}"/>
              </a:ext>
            </a:extLst>
          </p:cNvPr>
          <p:cNvSpPr txBox="1"/>
          <p:nvPr/>
        </p:nvSpPr>
        <p:spPr>
          <a:xfrm>
            <a:off x="1717589" y="1357182"/>
            <a:ext cx="87774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000">
                <a:cs typeface="Calibri"/>
              </a:rPr>
              <a:t>Original to Natural Colour: a little more visible corals</a:t>
            </a:r>
          </a:p>
          <a:p>
            <a:pPr algn="ctr"/>
            <a:r>
              <a:rPr lang="pt-PT" sz="2000">
                <a:cs typeface="Calibri"/>
              </a:rPr>
              <a:t>Original to False Colour: Highlights a little bit the land in the left corner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4E6D3A4-044E-43CC-9026-FAC1F485D35D}"/>
              </a:ext>
            </a:extLst>
          </p:cNvPr>
          <p:cNvSpPr/>
          <p:nvPr/>
        </p:nvSpPr>
        <p:spPr>
          <a:xfrm rot="-2100000">
            <a:off x="5423553" y="2838345"/>
            <a:ext cx="1297458" cy="2687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96525B-0D99-49BD-85D1-1A9D5E8BC9AB}"/>
              </a:ext>
            </a:extLst>
          </p:cNvPr>
          <p:cNvSpPr/>
          <p:nvPr/>
        </p:nvSpPr>
        <p:spPr>
          <a:xfrm rot="-2100000">
            <a:off x="8399949" y="4335183"/>
            <a:ext cx="885567" cy="761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80F1589-1351-4C5E-B7E9-2AF973DF3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61" y="2409157"/>
            <a:ext cx="3772578" cy="3436288"/>
          </a:xfrm>
          <a:prstGeom prst="rect">
            <a:avLst/>
          </a:prstGeom>
        </p:spPr>
      </p:pic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-GB" sz="3600" b="1">
                <a:latin typeface="Arial"/>
                <a:cs typeface="Arial"/>
              </a:rPr>
              <a:t>Summer 2020</a:t>
            </a:r>
            <a:endParaRPr lang="en-GB">
              <a:latin typeface="Arial"/>
              <a:cs typeface="Arial"/>
            </a:endParaRPr>
          </a:p>
        </p:txBody>
      </p:sp>
      <p:sp>
        <p:nvSpPr>
          <p:cNvPr id="295" name="Google Shape;295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>
                <a:solidFill>
                  <a:schemeClr val="tx1"/>
                </a:solidFill>
              </a:rPr>
              <a:pPr/>
              <a:t>36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1072195" y="5845449"/>
            <a:ext cx="20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Original </a:t>
            </a:r>
          </a:p>
        </p:txBody>
      </p:sp>
      <p:sp>
        <p:nvSpPr>
          <p:cNvPr id="297" name="Google Shape;297;p40"/>
          <p:cNvSpPr txBox="1"/>
          <p:nvPr/>
        </p:nvSpPr>
        <p:spPr>
          <a:xfrm>
            <a:off x="5018995" y="5845450"/>
            <a:ext cx="20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Natural colour</a:t>
            </a:r>
          </a:p>
        </p:txBody>
      </p:sp>
      <p:sp>
        <p:nvSpPr>
          <p:cNvPr id="298" name="Google Shape;298;p40"/>
          <p:cNvSpPr txBox="1"/>
          <p:nvPr/>
        </p:nvSpPr>
        <p:spPr>
          <a:xfrm>
            <a:off x="8965811" y="5845450"/>
            <a:ext cx="20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False Colour</a:t>
            </a: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78" y="2399147"/>
            <a:ext cx="3643891" cy="34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6756" y="2399118"/>
            <a:ext cx="3643891" cy="344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5B881E-C332-4805-979A-7FD98CD8ED97}"/>
              </a:ext>
            </a:extLst>
          </p:cNvPr>
          <p:cNvSpPr txBox="1"/>
          <p:nvPr/>
        </p:nvSpPr>
        <p:spPr>
          <a:xfrm>
            <a:off x="1717589" y="1357182"/>
            <a:ext cx="87774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000" dirty="0">
                <a:cs typeface="Calibri"/>
              </a:rPr>
              <a:t>Original to Natural Colour: More visible corals</a:t>
            </a:r>
          </a:p>
          <a:p>
            <a:pPr algn="ctr"/>
            <a:r>
              <a:rPr lang="pt-PT" sz="2000" dirty="0">
                <a:cs typeface="Calibri"/>
              </a:rPr>
              <a:t>Original to False Colour: Highlights a little bit the land in the left corner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86AA8BC-5801-47FE-BB6A-7BEC6822213C}"/>
              </a:ext>
            </a:extLst>
          </p:cNvPr>
          <p:cNvSpPr/>
          <p:nvPr/>
        </p:nvSpPr>
        <p:spPr>
          <a:xfrm rot="-2100000">
            <a:off x="5413255" y="2941318"/>
            <a:ext cx="1297458" cy="2687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F825C58-41AD-4CC7-AB72-CAB41ABF3195}"/>
              </a:ext>
            </a:extLst>
          </p:cNvPr>
          <p:cNvSpPr/>
          <p:nvPr/>
        </p:nvSpPr>
        <p:spPr>
          <a:xfrm rot="-2100000">
            <a:off x="8204300" y="4520534"/>
            <a:ext cx="885567" cy="761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800D569-CCF5-4EF9-93D5-1DF7AE5D4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29" y="2391143"/>
            <a:ext cx="3840715" cy="3498352"/>
          </a:xfrm>
          <a:prstGeom prst="rect">
            <a:avLst/>
          </a:prstGeom>
        </p:spPr>
      </p:pic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-GB"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 2020</a:t>
            </a:r>
            <a:endParaRPr sz="3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" name="Google Shape;307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37</a:t>
            </a:fld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1363718" y="5885549"/>
            <a:ext cx="219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Original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5049887" y="5885550"/>
            <a:ext cx="219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Natural colour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8736058" y="5885550"/>
            <a:ext cx="219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False Colour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20" y="2391154"/>
            <a:ext cx="3686181" cy="34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0579" y="2391155"/>
            <a:ext cx="3686175" cy="34943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9018FD6-D179-4615-88CF-CCCD438AAEDA}"/>
              </a:ext>
            </a:extLst>
          </p:cNvPr>
          <p:cNvSpPr/>
          <p:nvPr/>
        </p:nvSpPr>
        <p:spPr>
          <a:xfrm rot="-2100000">
            <a:off x="5423553" y="2838345"/>
            <a:ext cx="1297458" cy="2687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785E43B-A669-4E96-B3D3-BD6D5104F819}"/>
              </a:ext>
            </a:extLst>
          </p:cNvPr>
          <p:cNvSpPr/>
          <p:nvPr/>
        </p:nvSpPr>
        <p:spPr>
          <a:xfrm rot="-2100000">
            <a:off x="8296976" y="4551426"/>
            <a:ext cx="885567" cy="761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8BAECF-D604-4E8E-BD07-CF69721CD9DD}"/>
              </a:ext>
            </a:extLst>
          </p:cNvPr>
          <p:cNvSpPr txBox="1"/>
          <p:nvPr/>
        </p:nvSpPr>
        <p:spPr>
          <a:xfrm>
            <a:off x="1717589" y="1357182"/>
            <a:ext cx="87774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000">
                <a:cs typeface="Calibri"/>
              </a:rPr>
              <a:t>Original to Natural Colour: Clearly visible corals</a:t>
            </a:r>
          </a:p>
          <a:p>
            <a:pPr algn="ctr"/>
            <a:r>
              <a:rPr lang="pt-PT" sz="2000">
                <a:cs typeface="Calibri"/>
              </a:rPr>
              <a:t>Original to False Colour: Highlights a lot the land in the left corner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589200" y="1510099"/>
            <a:ext cx="5333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GB" b="1">
                <a:solidFill>
                  <a:schemeClr val="lt1"/>
                </a:solidFill>
              </a:rPr>
              <a:t>Temperature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9" name="Google Shape;319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38</a:t>
            </a:fld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title"/>
          </p:nvPr>
        </p:nvSpPr>
        <p:spPr>
          <a:xfrm>
            <a:off x="5966933" y="1510099"/>
            <a:ext cx="5333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GB" b="1">
                <a:solidFill>
                  <a:schemeClr val="lt1"/>
                </a:solidFill>
              </a:rPr>
              <a:t>Chlorophyll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1" name="Google Shape;321;p42"/>
          <p:cNvSpPr/>
          <p:nvPr/>
        </p:nvSpPr>
        <p:spPr>
          <a:xfrm>
            <a:off x="3108400" y="2386341"/>
            <a:ext cx="294800" cy="66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2" name="Google Shape;322;p42"/>
          <p:cNvSpPr/>
          <p:nvPr/>
        </p:nvSpPr>
        <p:spPr>
          <a:xfrm>
            <a:off x="8486133" y="2849719"/>
            <a:ext cx="294800" cy="66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" name="Google Shape;323;p42"/>
          <p:cNvSpPr txBox="1"/>
          <p:nvPr/>
        </p:nvSpPr>
        <p:spPr>
          <a:xfrm>
            <a:off x="587747" y="3340177"/>
            <a:ext cx="5333199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lt1"/>
                </a:solidFill>
              </a:rPr>
              <a:t>Band 6   for Landsat 5 (2005 and 2010)</a:t>
            </a:r>
            <a:endParaRPr lang="en-GB" sz="2400">
              <a:solidFill>
                <a:schemeClr val="lt1"/>
              </a:solidFill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lt1"/>
                </a:solidFill>
              </a:rPr>
              <a:t> Band 10 for Landsat 8 (2015 and 2020)</a:t>
            </a:r>
          </a:p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lt1"/>
                </a:solidFill>
                <a:cs typeface="Calibri" panose="020F0502020204030204"/>
              </a:rPr>
              <a:t>Temperature Algorithm </a:t>
            </a:r>
          </a:p>
        </p:txBody>
      </p:sp>
      <p:sp>
        <p:nvSpPr>
          <p:cNvPr id="324" name="Google Shape;324;p42"/>
          <p:cNvSpPr txBox="1"/>
          <p:nvPr/>
        </p:nvSpPr>
        <p:spPr>
          <a:xfrm>
            <a:off x="5801384" y="3711566"/>
            <a:ext cx="5664298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lt1"/>
                </a:solidFill>
              </a:rPr>
              <a:t>Bands (1,2,3) and QA for Landsat 5 (2005 and 2010) and for Landsat 8 (2015 and 2020)</a:t>
            </a:r>
          </a:p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lt1"/>
                </a:solidFill>
                <a:cs typeface="Calibri"/>
              </a:rPr>
              <a:t>Chlorophyll Algorithm</a:t>
            </a:r>
          </a:p>
          <a:p>
            <a:pPr marL="342900" indent="-342900">
              <a:buFont typeface="Arial"/>
              <a:buChar char="•"/>
            </a:pPr>
            <a:endParaRPr lang="en-GB" sz="2400">
              <a:solidFill>
                <a:schemeClr val="lt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39</a:t>
            </a:fld>
            <a:endParaRPr lang="es-ES"/>
          </a:p>
        </p:txBody>
      </p:sp>
      <p:sp>
        <p:nvSpPr>
          <p:cNvPr id="4" name="Google Shape;335;p43">
            <a:extLst>
              <a:ext uri="{FF2B5EF4-FFF2-40B4-BE49-F238E27FC236}">
                <a16:creationId xmlns:a16="http://schemas.microsoft.com/office/drawing/2014/main" id="{CCEA7E23-4ABD-490C-992B-221D9BD1FEE3}"/>
              </a:ext>
            </a:extLst>
          </p:cNvPr>
          <p:cNvSpPr txBox="1"/>
          <p:nvPr/>
        </p:nvSpPr>
        <p:spPr>
          <a:xfrm>
            <a:off x="1584036" y="1094226"/>
            <a:ext cx="88392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1470">
              <a:buClr>
                <a:schemeClr val="lt1"/>
              </a:buClr>
              <a:buSzPts val="1620"/>
              <a:buFont typeface="Arial"/>
              <a:buChar char="•"/>
            </a:pPr>
            <a:r>
              <a:rPr lang="en-GB" sz="2000" u="sng">
                <a:solidFill>
                  <a:schemeClr val="lt1"/>
                </a:solidFill>
              </a:rPr>
              <a:t>2005 to 2010:</a:t>
            </a:r>
            <a:r>
              <a:rPr lang="en-GB" sz="2000">
                <a:solidFill>
                  <a:schemeClr val="lt1"/>
                </a:solidFill>
              </a:rPr>
              <a:t> </a:t>
            </a:r>
            <a:r>
              <a:rPr lang="en-GB" sz="2000" b="1">
                <a:solidFill>
                  <a:schemeClr val="lt1"/>
                </a:solidFill>
              </a:rPr>
              <a:t>L</a:t>
            </a:r>
            <a:r>
              <a:rPr lang="en-GB" sz="2000" b="1">
                <a:solidFill>
                  <a:schemeClr val="lt1"/>
                </a:solidFill>
                <a:ea typeface="+mn-lt"/>
                <a:cs typeface="+mn-lt"/>
              </a:rPr>
              <a:t>a Niña</a:t>
            </a:r>
            <a:r>
              <a:rPr lang="en-GB" sz="2000" b="1">
                <a:solidFill>
                  <a:schemeClr val="lt1"/>
                </a:solidFill>
              </a:rPr>
              <a:t> Phenomenon</a:t>
            </a:r>
            <a:r>
              <a:rPr lang="en-GB" sz="2000">
                <a:solidFill>
                  <a:schemeClr val="lt1"/>
                </a:solidFill>
              </a:rPr>
              <a:t>               Climate</a:t>
            </a:r>
            <a:r>
              <a:rPr lang="en-GB" sz="2000">
                <a:solidFill>
                  <a:schemeClr val="lt1"/>
                </a:solidFill>
                <a:latin typeface="Calibri"/>
                <a:cs typeface="Calibri"/>
              </a:rPr>
              <a:t> pattern that describes an </a:t>
            </a:r>
            <a:r>
              <a:rPr lang="en-US">
                <a:solidFill>
                  <a:srgbClr val="00B0F0"/>
                </a:solidFill>
                <a:latin typeface="Arial"/>
                <a:cs typeface="Arial"/>
              </a:rPr>
              <a:t>unusual cooling</a:t>
            </a:r>
            <a:r>
              <a:rPr lang="en-US">
                <a:latin typeface="Arial"/>
                <a:cs typeface="Arial"/>
              </a:rPr>
              <a:t> of the region’s surface in the central and eastern tropical Pacific Ocean</a:t>
            </a:r>
            <a:r>
              <a:rPr lang="en-GB">
                <a:solidFill>
                  <a:schemeClr val="lt1"/>
                </a:solidFill>
              </a:rPr>
              <a:t> </a:t>
            </a:r>
            <a:endParaRPr lang="en-GB" sz="2000">
              <a:solidFill>
                <a:schemeClr val="lt1"/>
              </a:solidFill>
              <a:cs typeface="Calibri" panose="020F0502020204030204"/>
            </a:endParaRPr>
          </a:p>
          <a:p>
            <a:pPr marL="468630" indent="-342900">
              <a:buClr>
                <a:schemeClr val="lt1"/>
              </a:buClr>
              <a:buSzPts val="1620"/>
              <a:buFont typeface="Arial"/>
              <a:buChar char="•"/>
            </a:pPr>
            <a:r>
              <a:rPr lang="en-GB" sz="2000" u="sng">
                <a:solidFill>
                  <a:schemeClr val="lt1"/>
                </a:solidFill>
              </a:rPr>
              <a:t>2010 to 2015:</a:t>
            </a:r>
            <a:r>
              <a:rPr lang="en-GB" sz="2000">
                <a:solidFill>
                  <a:schemeClr val="lt1"/>
                </a:solidFill>
              </a:rPr>
              <a:t> </a:t>
            </a:r>
            <a:r>
              <a:rPr lang="en-GB" sz="2000" b="1">
                <a:solidFill>
                  <a:schemeClr val="lt1"/>
                </a:solidFill>
                <a:ea typeface="+mn-lt"/>
                <a:cs typeface="+mn-lt"/>
              </a:rPr>
              <a:t>El</a:t>
            </a:r>
            <a:r>
              <a:rPr lang="en-GB" sz="2000" b="1">
                <a:solidFill>
                  <a:schemeClr val="lt1"/>
                </a:solidFill>
              </a:rPr>
              <a:t> Niño</a:t>
            </a:r>
            <a:r>
              <a:rPr lang="en-GB" sz="2000" b="1">
                <a:solidFill>
                  <a:schemeClr val="lt1"/>
                </a:solidFill>
                <a:ea typeface="+mn-lt"/>
                <a:cs typeface="+mn-lt"/>
              </a:rPr>
              <a:t> Phenomenon </a:t>
            </a:r>
            <a:r>
              <a:rPr lang="en-GB" sz="2000">
                <a:solidFill>
                  <a:schemeClr val="lt1"/>
                </a:solidFill>
                <a:ea typeface="+mn-lt"/>
                <a:cs typeface="+mn-lt"/>
              </a:rPr>
              <a:t>              Climate</a:t>
            </a:r>
            <a:r>
              <a:rPr lang="en-GB" sz="2000">
                <a:solidFill>
                  <a:schemeClr val="lt1"/>
                </a:solidFill>
              </a:rPr>
              <a:t> pattern that </a:t>
            </a:r>
            <a:r>
              <a:rPr lang="en-GB">
                <a:latin typeface="Arial"/>
                <a:cs typeface="Arial"/>
              </a:rPr>
              <a:t>describes an</a:t>
            </a:r>
            <a:r>
              <a:rPr lang="en-GB">
                <a:solidFill>
                  <a:srgbClr val="FF0000"/>
                </a:solidFill>
                <a:latin typeface="Arial"/>
                <a:cs typeface="Arial"/>
              </a:rPr>
              <a:t> </a:t>
            </a:r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unusual warming</a:t>
            </a:r>
            <a:r>
              <a:rPr lang="en-US">
                <a:latin typeface="Arial"/>
                <a:cs typeface="Arial"/>
              </a:rPr>
              <a:t> of the region’s surface in the central and eastern tropical Pacific Ocean</a:t>
            </a:r>
            <a:r>
              <a:rPr lang="en-GB">
                <a:latin typeface="Arial"/>
                <a:cs typeface="Arial"/>
              </a:rPr>
              <a:t> </a:t>
            </a:r>
          </a:p>
          <a:p>
            <a:pPr marL="457200" lvl="0" indent="-33147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0"/>
              <a:buChar char="●"/>
            </a:pPr>
            <a:endParaRPr lang="en-GB" sz="2000">
              <a:solidFill>
                <a:schemeClr val="lt1"/>
              </a:solidFill>
              <a:cs typeface="Calibri"/>
            </a:endParaRPr>
          </a:p>
        </p:txBody>
      </p:sp>
      <p:sp>
        <p:nvSpPr>
          <p:cNvPr id="6" name="Google Shape;331;p43">
            <a:extLst>
              <a:ext uri="{FF2B5EF4-FFF2-40B4-BE49-F238E27FC236}">
                <a16:creationId xmlns:a16="http://schemas.microsoft.com/office/drawing/2014/main" id="{6A73CAAC-C3B6-4FC7-9C19-546F540826DC}"/>
              </a:ext>
            </a:extLst>
          </p:cNvPr>
          <p:cNvSpPr txBox="1"/>
          <p:nvPr/>
        </p:nvSpPr>
        <p:spPr>
          <a:xfrm>
            <a:off x="1247597" y="5685783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332;p43">
            <a:extLst>
              <a:ext uri="{FF2B5EF4-FFF2-40B4-BE49-F238E27FC236}">
                <a16:creationId xmlns:a16="http://schemas.microsoft.com/office/drawing/2014/main" id="{F0B20DF1-7FDA-4D39-900B-02ADBAD19BD9}"/>
              </a:ext>
            </a:extLst>
          </p:cNvPr>
          <p:cNvSpPr txBox="1"/>
          <p:nvPr/>
        </p:nvSpPr>
        <p:spPr>
          <a:xfrm>
            <a:off x="3816372" y="5745668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2010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333;p43">
            <a:extLst>
              <a:ext uri="{FF2B5EF4-FFF2-40B4-BE49-F238E27FC236}">
                <a16:creationId xmlns:a16="http://schemas.microsoft.com/office/drawing/2014/main" id="{A5C5D3D5-85BF-4539-8493-F79A7F70529D}"/>
              </a:ext>
            </a:extLst>
          </p:cNvPr>
          <p:cNvSpPr txBox="1"/>
          <p:nvPr/>
        </p:nvSpPr>
        <p:spPr>
          <a:xfrm>
            <a:off x="6534120" y="5745176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2015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334;p43">
            <a:extLst>
              <a:ext uri="{FF2B5EF4-FFF2-40B4-BE49-F238E27FC236}">
                <a16:creationId xmlns:a16="http://schemas.microsoft.com/office/drawing/2014/main" id="{C2E74676-E5B0-46A6-B8BF-5AA448BBA72A}"/>
              </a:ext>
            </a:extLst>
          </p:cNvPr>
          <p:cNvSpPr txBox="1"/>
          <p:nvPr/>
        </p:nvSpPr>
        <p:spPr>
          <a:xfrm>
            <a:off x="9260269" y="5675766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2020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0A06D1EA-D9C0-4320-8472-61775BB6E8C1}"/>
              </a:ext>
            </a:extLst>
          </p:cNvPr>
          <p:cNvCxnSpPr/>
          <p:nvPr/>
        </p:nvCxnSpPr>
        <p:spPr>
          <a:xfrm flipV="1">
            <a:off x="6009191" y="1328101"/>
            <a:ext cx="512804" cy="2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FBD2A07B-66A0-4B63-9A86-B350DFD7F3D1}"/>
              </a:ext>
            </a:extLst>
          </p:cNvPr>
          <p:cNvCxnSpPr>
            <a:cxnSpLocks/>
          </p:cNvCxnSpPr>
          <p:nvPr/>
        </p:nvCxnSpPr>
        <p:spPr>
          <a:xfrm flipV="1">
            <a:off x="6003932" y="2254396"/>
            <a:ext cx="512804" cy="2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3">
            <a:extLst>
              <a:ext uri="{FF2B5EF4-FFF2-40B4-BE49-F238E27FC236}">
                <a16:creationId xmlns:a16="http://schemas.microsoft.com/office/drawing/2014/main" id="{1EAF0D9D-D381-4ED8-ADB8-F3DFFB78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51" y="3189381"/>
            <a:ext cx="12257901" cy="248221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AA34D4C-B058-41FB-843A-D0498B8441B6}"/>
              </a:ext>
            </a:extLst>
          </p:cNvPr>
          <p:cNvSpPr txBox="1">
            <a:spLocks/>
          </p:cNvSpPr>
          <p:nvPr/>
        </p:nvSpPr>
        <p:spPr>
          <a:xfrm>
            <a:off x="1264517" y="-692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Temperature (Summer) 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053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New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916E-71A8-4ADC-9AE6-58F571BE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6" y="1157287"/>
            <a:ext cx="7724775" cy="4543425"/>
          </a:xfrm>
        </p:spPr>
        <p:txBody>
          <a:bodyPr>
            <a:noAutofit/>
          </a:bodyPr>
          <a:lstStyle/>
          <a:p>
            <a:r>
              <a:rPr lang="en-US" sz="2000" dirty="0"/>
              <a:t>NASA's New Horizons spacecraft is the first spacecraft to explore Pluto up close, flying by the dwarf planet and its moons on July 14, 2015. In early 2019</a:t>
            </a:r>
            <a:r>
              <a:rPr lang="en-GB" sz="2000" dirty="0"/>
              <a:t> </a:t>
            </a:r>
            <a:r>
              <a:rPr lang="en-US" sz="2000" dirty="0"/>
              <a:t>, New Horizons flew past its second major science target—2014 MU69, the most distant object ever explored up close.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15D89B-2563-4CE2-A05F-ED2411474720}"/>
              </a:ext>
            </a:extLst>
          </p:cNvPr>
          <p:cNvSpPr/>
          <p:nvPr/>
        </p:nvSpPr>
        <p:spPr>
          <a:xfrm>
            <a:off x="0" y="6194466"/>
            <a:ext cx="6905625" cy="6524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000" dirty="0">
                <a:solidFill>
                  <a:schemeClr val="tx1"/>
                </a:solidFill>
                <a:latin typeface="DINWebPro"/>
              </a:rPr>
              <a:t>[1</a:t>
            </a:r>
            <a:r>
              <a:rPr lang="en-US" sz="1000" dirty="0">
                <a:solidFill>
                  <a:schemeClr val="tx1"/>
                </a:solidFill>
                <a:latin typeface="DINWebPro"/>
              </a:rPr>
              <a:t>] 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Arial"/>
                <a:cs typeface="Arial"/>
              </a:rPr>
              <a:t>Stern, A., &amp; Grinspoon, D. (2018). </a:t>
            </a:r>
            <a:r>
              <a:rPr lang="en-US" sz="1000" b="0" i="1" dirty="0">
                <a:solidFill>
                  <a:schemeClr val="tx1"/>
                </a:solidFill>
                <a:effectLst/>
                <a:latin typeface="Arial"/>
                <a:cs typeface="Arial"/>
              </a:rPr>
              <a:t>Chasing New Horizons: Inside the Epic First Mission to Pluto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Arial"/>
                <a:cs typeface="Arial"/>
              </a:rPr>
              <a:t>. Picador.</a:t>
            </a:r>
          </a:p>
          <a:p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[2]</a:t>
            </a:r>
            <a:r>
              <a:rPr lang="es-ES" sz="1000" dirty="0">
                <a:solidFill>
                  <a:schemeClr val="tx1"/>
                </a:solidFill>
                <a:latin typeface="DINWebPro"/>
              </a:rPr>
              <a:t> NBC News. </a:t>
            </a:r>
            <a:r>
              <a:rPr lang="es-ES" sz="1000" dirty="0" err="1">
                <a:solidFill>
                  <a:schemeClr val="tx1"/>
                </a:solidFill>
                <a:latin typeface="DINWebPro"/>
              </a:rPr>
              <a:t>NASA’s</a:t>
            </a:r>
            <a:r>
              <a:rPr lang="es-ES" sz="1000" dirty="0">
                <a:solidFill>
                  <a:schemeClr val="tx1"/>
                </a:solidFill>
                <a:latin typeface="DINWebPro"/>
              </a:rPr>
              <a:t> New </a:t>
            </a:r>
            <a:r>
              <a:rPr lang="es-ES" sz="1000" dirty="0" err="1">
                <a:solidFill>
                  <a:schemeClr val="tx1"/>
                </a:solidFill>
                <a:latin typeface="DINWebPro"/>
              </a:rPr>
              <a:t>Horizons</a:t>
            </a:r>
            <a:r>
              <a:rPr lang="es-ES" sz="1000" dirty="0">
                <a:solidFill>
                  <a:schemeClr val="tx1"/>
                </a:solidFill>
                <a:latin typeface="DINWebPro"/>
              </a:rPr>
              <a:t> </a:t>
            </a:r>
            <a:r>
              <a:rPr lang="es-ES" sz="1000" u="sng" dirty="0" err="1">
                <a:solidFill>
                  <a:schemeClr val="tx1"/>
                </a:solidFill>
                <a:latin typeface="DINWebPro"/>
              </a:rPr>
              <a:t>probe</a:t>
            </a:r>
            <a:r>
              <a:rPr lang="es-ES" sz="1000" dirty="0">
                <a:solidFill>
                  <a:schemeClr val="tx1"/>
                </a:solidFill>
                <a:latin typeface="DINWebPro"/>
              </a:rPr>
              <a:t> </a:t>
            </a:r>
            <a:r>
              <a:rPr lang="es-ES" sz="1000" dirty="0" err="1">
                <a:solidFill>
                  <a:schemeClr val="tx1"/>
                </a:solidFill>
                <a:latin typeface="DINWebPro"/>
              </a:rPr>
              <a:t>gives</a:t>
            </a:r>
            <a:r>
              <a:rPr lang="es-ES" sz="1000" dirty="0">
                <a:solidFill>
                  <a:schemeClr val="tx1"/>
                </a:solidFill>
                <a:latin typeface="DINWebPro"/>
              </a:rPr>
              <a:t> </a:t>
            </a:r>
            <a:r>
              <a:rPr lang="es-ES" sz="1000" dirty="0" err="1">
                <a:solidFill>
                  <a:schemeClr val="tx1"/>
                </a:solidFill>
                <a:latin typeface="DINWebPro"/>
              </a:rPr>
              <a:t>us</a:t>
            </a:r>
            <a:r>
              <a:rPr lang="es-ES" sz="1000" dirty="0">
                <a:solidFill>
                  <a:schemeClr val="tx1"/>
                </a:solidFill>
                <a:latin typeface="DINWebPro"/>
              </a:rPr>
              <a:t> </a:t>
            </a:r>
            <a:r>
              <a:rPr lang="es-ES" sz="1000" dirty="0" err="1">
                <a:solidFill>
                  <a:schemeClr val="tx1"/>
                </a:solidFill>
                <a:latin typeface="DINWebPro"/>
              </a:rPr>
              <a:t>first</a:t>
            </a:r>
            <a:r>
              <a:rPr lang="es-ES" sz="1000" dirty="0">
                <a:solidFill>
                  <a:schemeClr val="tx1"/>
                </a:solidFill>
                <a:latin typeface="DINWebPro"/>
              </a:rPr>
              <a:t> look in </a:t>
            </a:r>
            <a:r>
              <a:rPr lang="es-ES" sz="1000" dirty="0" err="1">
                <a:solidFill>
                  <a:schemeClr val="tx1"/>
                </a:solidFill>
                <a:latin typeface="DINWebPro"/>
              </a:rPr>
              <a:t>person</a:t>
            </a:r>
            <a:r>
              <a:rPr lang="es-ES" sz="1000" dirty="0">
                <a:solidFill>
                  <a:schemeClr val="tx1"/>
                </a:solidFill>
                <a:latin typeface="DINWebPro"/>
              </a:rPr>
              <a:t> </a:t>
            </a:r>
            <a:r>
              <a:rPr lang="es-ES" sz="1000" dirty="0">
                <a:solidFill>
                  <a:schemeClr val="tx1"/>
                </a:solidFill>
                <a:latin typeface="DINWeb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https://www.nbcnews.com/science/space/nasas-new-horizons-probe-gives-us-our-first-look-person-n379781</a:t>
            </a:r>
            <a:br>
              <a:rPr lang="es-ES" sz="1000" dirty="0">
                <a:solidFill>
                  <a:schemeClr val="tx1"/>
                </a:solidFill>
                <a:latin typeface="DINWebPro"/>
              </a:rPr>
            </a:br>
            <a:r>
              <a:rPr lang="es-ES" sz="1000" dirty="0">
                <a:solidFill>
                  <a:schemeClr val="tx1"/>
                </a:solidFill>
                <a:latin typeface="DINWebPro"/>
              </a:rPr>
              <a:t>[3] NASA. Pluto </a:t>
            </a:r>
            <a:r>
              <a:rPr lang="es-ES" sz="1000" dirty="0" err="1">
                <a:solidFill>
                  <a:schemeClr val="tx1"/>
                </a:solidFill>
                <a:latin typeface="DINWebPro"/>
              </a:rPr>
              <a:t>image</a:t>
            </a:r>
            <a:r>
              <a:rPr lang="es-ES" sz="1000" dirty="0">
                <a:solidFill>
                  <a:schemeClr val="tx1"/>
                </a:solidFill>
                <a:latin typeface="DINWebPro"/>
              </a:rPr>
              <a:t>.  </a:t>
            </a:r>
            <a:r>
              <a:rPr lang="es-ES" sz="1000" dirty="0">
                <a:solidFill>
                  <a:schemeClr val="tx1"/>
                </a:solidFill>
                <a:latin typeface="DINWebPro"/>
                <a:hlinkClick r:id="rId4"/>
              </a:rPr>
              <a:t>http://pluto.jhuapl.edu/Galleries/Featured-Images/image.php?page=1&amp;gallery_id=2&amp;image_id=543</a:t>
            </a:r>
            <a:endParaRPr lang="en-US" sz="10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D0B347-64F0-4EA7-B669-BB469FDF20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8" t="2055" r="976" b="2446"/>
          <a:stretch/>
        </p:blipFill>
        <p:spPr>
          <a:xfrm>
            <a:off x="465015" y="2591084"/>
            <a:ext cx="5277679" cy="332256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F76C78-0262-4DC8-A280-85820A17E7B1}"/>
              </a:ext>
            </a:extLst>
          </p:cNvPr>
          <p:cNvSpPr txBox="1">
            <a:spLocks/>
          </p:cNvSpPr>
          <p:nvPr/>
        </p:nvSpPr>
        <p:spPr>
          <a:xfrm>
            <a:off x="1713088" y="5913652"/>
            <a:ext cx="2379517" cy="348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/>
              <a:t>New Horizons trajectory [1].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E11452-494B-42F5-B2AA-84E3FC94EB05}"/>
              </a:ext>
            </a:extLst>
          </p:cNvPr>
          <p:cNvSpPr txBox="1">
            <a:spLocks/>
          </p:cNvSpPr>
          <p:nvPr/>
        </p:nvSpPr>
        <p:spPr>
          <a:xfrm>
            <a:off x="8792441" y="5846304"/>
            <a:ext cx="2379517" cy="348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New Horizons spacecraft [2].</a:t>
            </a:r>
          </a:p>
        </p:txBody>
      </p:sp>
      <p:pic>
        <p:nvPicPr>
          <p:cNvPr id="1028" name="Picture 4" descr="NASA&amp;#39;s New Horizons Probe Gives Us Our First Look at the &amp;#39;Person in Pluto&amp;#39;">
            <a:extLst>
              <a:ext uri="{FF2B5EF4-FFF2-40B4-BE49-F238E27FC236}">
                <a16:creationId xmlns:a16="http://schemas.microsoft.com/office/drawing/2014/main" id="{5A7A9312-858D-42FD-88E3-E4222106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40" y="3400591"/>
            <a:ext cx="4191334" cy="236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8EDEF2-3D50-4AD0-9411-0CFEB16D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31" y="306413"/>
            <a:ext cx="2362067" cy="236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B06748-3BED-42B7-A6AC-2CEE670F4EDD}"/>
              </a:ext>
            </a:extLst>
          </p:cNvPr>
          <p:cNvSpPr txBox="1"/>
          <p:nvPr/>
        </p:nvSpPr>
        <p:spPr>
          <a:xfrm>
            <a:off x="8709364" y="2568754"/>
            <a:ext cx="314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Pluto's image taken by New Horizons on July 14, 2015 [3]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3172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21" y="102973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Chlorophyll (Summer) 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40</a:t>
            </a:fld>
            <a:endParaRPr lang="es-ES"/>
          </a:p>
        </p:txBody>
      </p:sp>
      <p:sp>
        <p:nvSpPr>
          <p:cNvPr id="6" name="Google Shape;331;p43">
            <a:extLst>
              <a:ext uri="{FF2B5EF4-FFF2-40B4-BE49-F238E27FC236}">
                <a16:creationId xmlns:a16="http://schemas.microsoft.com/office/drawing/2014/main" id="{6A73CAAC-C3B6-4FC7-9C19-546F540826DC}"/>
              </a:ext>
            </a:extLst>
          </p:cNvPr>
          <p:cNvSpPr txBox="1"/>
          <p:nvPr/>
        </p:nvSpPr>
        <p:spPr>
          <a:xfrm>
            <a:off x="827428" y="601084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332;p43">
            <a:extLst>
              <a:ext uri="{FF2B5EF4-FFF2-40B4-BE49-F238E27FC236}">
                <a16:creationId xmlns:a16="http://schemas.microsoft.com/office/drawing/2014/main" id="{F0B20DF1-7FDA-4D39-900B-02ADBAD19BD9}"/>
              </a:ext>
            </a:extLst>
          </p:cNvPr>
          <p:cNvSpPr txBox="1"/>
          <p:nvPr/>
        </p:nvSpPr>
        <p:spPr>
          <a:xfrm>
            <a:off x="3858809" y="601084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2010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333;p43">
            <a:extLst>
              <a:ext uri="{FF2B5EF4-FFF2-40B4-BE49-F238E27FC236}">
                <a16:creationId xmlns:a16="http://schemas.microsoft.com/office/drawing/2014/main" id="{A5C5D3D5-85BF-4539-8493-F79A7F70529D}"/>
              </a:ext>
            </a:extLst>
          </p:cNvPr>
          <p:cNvSpPr txBox="1"/>
          <p:nvPr/>
        </p:nvSpPr>
        <p:spPr>
          <a:xfrm>
            <a:off x="6890190" y="601084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2015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334;p43">
            <a:extLst>
              <a:ext uri="{FF2B5EF4-FFF2-40B4-BE49-F238E27FC236}">
                <a16:creationId xmlns:a16="http://schemas.microsoft.com/office/drawing/2014/main" id="{C2E74676-E5B0-46A6-B8BF-5AA448BBA72A}"/>
              </a:ext>
            </a:extLst>
          </p:cNvPr>
          <p:cNvSpPr txBox="1"/>
          <p:nvPr/>
        </p:nvSpPr>
        <p:spPr>
          <a:xfrm>
            <a:off x="9921571" y="601084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2020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350;p44">
            <a:extLst>
              <a:ext uri="{FF2B5EF4-FFF2-40B4-BE49-F238E27FC236}">
                <a16:creationId xmlns:a16="http://schemas.microsoft.com/office/drawing/2014/main" id="{B6ACBCDE-323A-4FBF-89DB-2726D6702E00}"/>
              </a:ext>
            </a:extLst>
          </p:cNvPr>
          <p:cNvSpPr txBox="1"/>
          <p:nvPr/>
        </p:nvSpPr>
        <p:spPr>
          <a:xfrm>
            <a:off x="982113" y="1144152"/>
            <a:ext cx="10063018" cy="228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1470">
              <a:buClr>
                <a:schemeClr val="lt1"/>
              </a:buClr>
              <a:buSzPts val="1620"/>
              <a:buFont typeface="Arial"/>
              <a:buChar char="•"/>
            </a:pPr>
            <a:r>
              <a:rPr lang="en-GB" sz="2000">
                <a:solidFill>
                  <a:schemeClr val="lt1"/>
                </a:solidFill>
              </a:rPr>
              <a:t>Coral bleaching happens when the corals are stressed by changes in conditions such as temperature, light or nutrients. </a:t>
            </a:r>
            <a:endParaRPr lang="en-GB">
              <a:solidFill>
                <a:schemeClr val="lt1"/>
              </a:solidFill>
              <a:highlight>
                <a:srgbClr val="E4E8EE"/>
              </a:highlight>
            </a:endParaRPr>
          </a:p>
          <a:p>
            <a:pPr marL="457200" indent="-331470">
              <a:buClr>
                <a:srgbClr val="FFFFFF"/>
              </a:buClr>
              <a:buSzPts val="1620"/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Situations of extreme changes in the temperatures, the corals expel the symbiotic algae called zooxanthellae living in their tissues causing them to turn completely white.</a:t>
            </a:r>
            <a:endParaRPr lang="en-GB">
              <a:solidFill>
                <a:schemeClr val="dk1"/>
              </a:solidFill>
              <a:highlight>
                <a:srgbClr val="E4E8EE"/>
              </a:highlight>
              <a:cs typeface="Calibri" panose="020F0502020204030204"/>
            </a:endParaRPr>
          </a:p>
          <a:p>
            <a:pPr marL="46863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•"/>
            </a:pPr>
            <a:r>
              <a:rPr lang="en-GB" sz="2000">
                <a:solidFill>
                  <a:schemeClr val="lt1"/>
                </a:solidFill>
              </a:rPr>
              <a:t>La Nina and El Nino phenomenon one after another led to Coral Bleaching in 2010.</a:t>
            </a:r>
            <a:endParaRPr lang="en-GB" sz="1620">
              <a:solidFill>
                <a:schemeClr val="lt1"/>
              </a:solidFill>
              <a:cs typeface="Calibri" panose="020F0502020204030204"/>
            </a:endParaRPr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●"/>
            </a:pPr>
            <a:r>
              <a:rPr lang="en-GB" sz="2000">
                <a:solidFill>
                  <a:schemeClr val="lt1"/>
                </a:solidFill>
              </a:rPr>
              <a:t>In 2015 and 2020 higher concentrations of chlorophyll.</a:t>
            </a:r>
            <a:endParaRPr lang="en-GB"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2203CBD2-7319-4DEE-9DC5-37870D1C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694" y="3318385"/>
            <a:ext cx="12257901" cy="274718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EA35E5B-E4B3-4FA3-AB87-0514C24B628F}"/>
              </a:ext>
            </a:extLst>
          </p:cNvPr>
          <p:cNvSpPr/>
          <p:nvPr/>
        </p:nvSpPr>
        <p:spPr>
          <a:xfrm>
            <a:off x="3468255" y="4149436"/>
            <a:ext cx="773545" cy="71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288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91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Temperature (Winter) 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41</a:t>
            </a:fld>
            <a:endParaRPr lang="es-ES"/>
          </a:p>
        </p:txBody>
      </p:sp>
      <p:sp>
        <p:nvSpPr>
          <p:cNvPr id="6" name="Google Shape;331;p43">
            <a:extLst>
              <a:ext uri="{FF2B5EF4-FFF2-40B4-BE49-F238E27FC236}">
                <a16:creationId xmlns:a16="http://schemas.microsoft.com/office/drawing/2014/main" id="{6A73CAAC-C3B6-4FC7-9C19-546F540826DC}"/>
              </a:ext>
            </a:extLst>
          </p:cNvPr>
          <p:cNvSpPr txBox="1"/>
          <p:nvPr/>
        </p:nvSpPr>
        <p:spPr>
          <a:xfrm>
            <a:off x="815883" y="5449169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332;p43">
            <a:extLst>
              <a:ext uri="{FF2B5EF4-FFF2-40B4-BE49-F238E27FC236}">
                <a16:creationId xmlns:a16="http://schemas.microsoft.com/office/drawing/2014/main" id="{F0B20DF1-7FDA-4D39-900B-02ADBAD19BD9}"/>
              </a:ext>
            </a:extLst>
          </p:cNvPr>
          <p:cNvSpPr txBox="1"/>
          <p:nvPr/>
        </p:nvSpPr>
        <p:spPr>
          <a:xfrm>
            <a:off x="3816372" y="5449169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2010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333;p43">
            <a:extLst>
              <a:ext uri="{FF2B5EF4-FFF2-40B4-BE49-F238E27FC236}">
                <a16:creationId xmlns:a16="http://schemas.microsoft.com/office/drawing/2014/main" id="{A5C5D3D5-85BF-4539-8493-F79A7F70529D}"/>
              </a:ext>
            </a:extLst>
          </p:cNvPr>
          <p:cNvSpPr txBox="1"/>
          <p:nvPr/>
        </p:nvSpPr>
        <p:spPr>
          <a:xfrm>
            <a:off x="6981618" y="5449169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2015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334;p43">
            <a:extLst>
              <a:ext uri="{FF2B5EF4-FFF2-40B4-BE49-F238E27FC236}">
                <a16:creationId xmlns:a16="http://schemas.microsoft.com/office/drawing/2014/main" id="{C2E74676-E5B0-46A6-B8BF-5AA448BBA72A}"/>
              </a:ext>
            </a:extLst>
          </p:cNvPr>
          <p:cNvSpPr txBox="1"/>
          <p:nvPr/>
        </p:nvSpPr>
        <p:spPr>
          <a:xfrm>
            <a:off x="9982107" y="5449169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2020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363;p45">
            <a:extLst>
              <a:ext uri="{FF2B5EF4-FFF2-40B4-BE49-F238E27FC236}">
                <a16:creationId xmlns:a16="http://schemas.microsoft.com/office/drawing/2014/main" id="{F6F0B2C7-28FB-45A9-AD97-C50A32A1922D}"/>
              </a:ext>
            </a:extLst>
          </p:cNvPr>
          <p:cNvSpPr txBox="1"/>
          <p:nvPr/>
        </p:nvSpPr>
        <p:spPr>
          <a:xfrm>
            <a:off x="1591704" y="1325563"/>
            <a:ext cx="8839200" cy="135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●"/>
            </a:pPr>
            <a:r>
              <a:rPr lang="en-GB" sz="2000">
                <a:solidFill>
                  <a:schemeClr val="lt1"/>
                </a:solidFill>
              </a:rPr>
              <a:t>Summer to Winter there is a sharp drop of temperature of approximately 5º which is normal. </a:t>
            </a:r>
            <a:endParaRPr lang="en-GB" sz="1620">
              <a:solidFill>
                <a:schemeClr val="lt1"/>
              </a:solidFill>
            </a:endParaRPr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●"/>
            </a:pPr>
            <a:r>
              <a:rPr lang="en-GB" sz="2000">
                <a:solidFill>
                  <a:schemeClr val="lt1"/>
                </a:solidFill>
              </a:rPr>
              <a:t>no very marked differences from year to year</a:t>
            </a:r>
            <a:endParaRPr lang="en-GB">
              <a:solidFill>
                <a:schemeClr val="dk1"/>
              </a:solidFill>
              <a:highlight>
                <a:srgbClr val="E4E8E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 b="1">
              <a:solidFill>
                <a:schemeClr val="lt1"/>
              </a:solidFill>
            </a:endParaRPr>
          </a:p>
        </p:txBody>
      </p:sp>
      <p:pic>
        <p:nvPicPr>
          <p:cNvPr id="3" name="Imagem 3" descr="Uma imagem com texto, monitor, eletrónica, interior&#10;&#10;Descrição gerada automaticamente">
            <a:extLst>
              <a:ext uri="{FF2B5EF4-FFF2-40B4-BE49-F238E27FC236}">
                <a16:creationId xmlns:a16="http://schemas.microsoft.com/office/drawing/2014/main" id="{4E8D3EC2-2BB8-4DFF-82B1-D5C6DE43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9" y="2932963"/>
            <a:ext cx="12196118" cy="24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79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21" y="0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Chlorophyll (Winter) </a:t>
            </a:r>
            <a:endParaRPr lang="pt-P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42</a:t>
            </a:fld>
            <a:endParaRPr lang="es-ES"/>
          </a:p>
        </p:txBody>
      </p:sp>
      <p:sp>
        <p:nvSpPr>
          <p:cNvPr id="6" name="Google Shape;331;p43">
            <a:extLst>
              <a:ext uri="{FF2B5EF4-FFF2-40B4-BE49-F238E27FC236}">
                <a16:creationId xmlns:a16="http://schemas.microsoft.com/office/drawing/2014/main" id="{6A73CAAC-C3B6-4FC7-9C19-546F540826DC}"/>
              </a:ext>
            </a:extLst>
          </p:cNvPr>
          <p:cNvSpPr txBox="1"/>
          <p:nvPr/>
        </p:nvSpPr>
        <p:spPr>
          <a:xfrm>
            <a:off x="898261" y="5449169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332;p43">
            <a:extLst>
              <a:ext uri="{FF2B5EF4-FFF2-40B4-BE49-F238E27FC236}">
                <a16:creationId xmlns:a16="http://schemas.microsoft.com/office/drawing/2014/main" id="{F0B20DF1-7FDA-4D39-900B-02ADBAD19BD9}"/>
              </a:ext>
            </a:extLst>
          </p:cNvPr>
          <p:cNvSpPr txBox="1"/>
          <p:nvPr/>
        </p:nvSpPr>
        <p:spPr>
          <a:xfrm>
            <a:off x="3775183" y="5449169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2010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333;p43">
            <a:extLst>
              <a:ext uri="{FF2B5EF4-FFF2-40B4-BE49-F238E27FC236}">
                <a16:creationId xmlns:a16="http://schemas.microsoft.com/office/drawing/2014/main" id="{A5C5D3D5-85BF-4539-8493-F79A7F70529D}"/>
              </a:ext>
            </a:extLst>
          </p:cNvPr>
          <p:cNvSpPr txBox="1"/>
          <p:nvPr/>
        </p:nvSpPr>
        <p:spPr>
          <a:xfrm>
            <a:off x="6755077" y="5449169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2015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334;p43">
            <a:extLst>
              <a:ext uri="{FF2B5EF4-FFF2-40B4-BE49-F238E27FC236}">
                <a16:creationId xmlns:a16="http://schemas.microsoft.com/office/drawing/2014/main" id="{C2E74676-E5B0-46A6-B8BF-5AA448BBA72A}"/>
              </a:ext>
            </a:extLst>
          </p:cNvPr>
          <p:cNvSpPr txBox="1"/>
          <p:nvPr/>
        </p:nvSpPr>
        <p:spPr>
          <a:xfrm>
            <a:off x="9734972" y="5449169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2020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375;p46">
            <a:extLst>
              <a:ext uri="{FF2B5EF4-FFF2-40B4-BE49-F238E27FC236}">
                <a16:creationId xmlns:a16="http://schemas.microsoft.com/office/drawing/2014/main" id="{A119958A-D8E1-4095-A484-677120BAAF85}"/>
              </a:ext>
            </a:extLst>
          </p:cNvPr>
          <p:cNvSpPr txBox="1"/>
          <p:nvPr/>
        </p:nvSpPr>
        <p:spPr>
          <a:xfrm>
            <a:off x="1676400" y="1330103"/>
            <a:ext cx="8839200" cy="166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●"/>
            </a:pPr>
            <a:r>
              <a:rPr lang="en-GB" sz="2000">
                <a:solidFill>
                  <a:schemeClr val="lt1"/>
                </a:solidFill>
              </a:rPr>
              <a:t>No major differences from 2005 to 2010 and the corals have the highest concentration comparing to the surroundings.</a:t>
            </a:r>
            <a:endParaRPr lang="en-GB" sz="1620">
              <a:solidFill>
                <a:schemeClr val="lt1"/>
              </a:solidFill>
            </a:endParaRPr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Char char="●"/>
            </a:pPr>
            <a:r>
              <a:rPr lang="en-GB" sz="2000">
                <a:solidFill>
                  <a:schemeClr val="lt1"/>
                </a:solidFill>
              </a:rPr>
              <a:t>Higher concentrations of chlorophyll in 2015 and 2020 (as seen in the summer).</a:t>
            </a:r>
            <a:endParaRPr lang="en-GB">
              <a:solidFill>
                <a:schemeClr val="dk1"/>
              </a:solidFill>
              <a:highlight>
                <a:srgbClr val="E4E8E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 b="1">
              <a:solidFill>
                <a:schemeClr val="lt1"/>
              </a:solidFill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569B87E4-B5E7-4EC4-A7A0-668C19564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00"/>
          <a:stretch/>
        </p:blipFill>
        <p:spPr>
          <a:xfrm>
            <a:off x="-2059" y="3058406"/>
            <a:ext cx="12196118" cy="2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16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43</a:t>
            </a:fld>
            <a:endParaRPr lang="es-ES"/>
          </a:p>
        </p:txBody>
      </p:sp>
      <p:sp>
        <p:nvSpPr>
          <p:cNvPr id="5" name="Google Shape;227;p33">
            <a:extLst>
              <a:ext uri="{FF2B5EF4-FFF2-40B4-BE49-F238E27FC236}">
                <a16:creationId xmlns:a16="http://schemas.microsoft.com/office/drawing/2014/main" id="{32862674-E550-40DC-9C25-9B1E0739E945}"/>
              </a:ext>
            </a:extLst>
          </p:cNvPr>
          <p:cNvSpPr txBox="1">
            <a:spLocks/>
          </p:cNvSpPr>
          <p:nvPr/>
        </p:nvSpPr>
        <p:spPr>
          <a:xfrm>
            <a:off x="1393443" y="2481919"/>
            <a:ext cx="8416572" cy="34164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>
                <a:solidFill>
                  <a:schemeClr val="lt1"/>
                </a:solidFill>
                <a:highlight>
                  <a:srgbClr val="3C78D8"/>
                </a:highlight>
              </a:rPr>
              <a:t>“</a:t>
            </a:r>
            <a:r>
              <a:rPr lang="en-GB" b="1">
                <a:highlight>
                  <a:srgbClr val="3C78D8"/>
                </a:highlight>
                <a:ea typeface="+mn-lt"/>
                <a:cs typeface="+mn-lt"/>
              </a:rPr>
              <a:t>Our Reef is still beautiful but we need urgent action on climate change to give it the best chance for the future. ”</a:t>
            </a:r>
            <a:endParaRPr lang="en-GB" b="1">
              <a:solidFill>
                <a:schemeClr val="lt1"/>
              </a:solidFill>
              <a:highlight>
                <a:srgbClr val="3C78D8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4158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5000" b="-15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415600" y="2289724"/>
            <a:ext cx="11360800" cy="1329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 b="1">
                <a:solidFill>
                  <a:schemeClr val="lt1"/>
                </a:solidFill>
                <a:highlight>
                  <a:srgbClr val="000000"/>
                </a:highlight>
              </a:rPr>
              <a:t>Cassini Jupiter flyby</a:t>
            </a:r>
            <a:endParaRPr b="1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15600" y="3620009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>
                <a:solidFill>
                  <a:srgbClr val="E4E8EE"/>
                </a:solidFill>
                <a:highlight>
                  <a:srgbClr val="000000"/>
                </a:highlight>
              </a:rPr>
              <a:t>A5 – Open Assignment SPICE</a:t>
            </a:r>
            <a:endParaRPr>
              <a:solidFill>
                <a:srgbClr val="E4E8EE"/>
              </a:solidFill>
              <a:highlight>
                <a:srgbClr val="000000"/>
              </a:highlight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44</a:t>
            </a:fld>
            <a:endParaRPr/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110B1919-6AB6-424E-ADB8-193FC4887934}"/>
              </a:ext>
            </a:extLst>
          </p:cNvPr>
          <p:cNvSpPr txBox="1"/>
          <p:nvPr/>
        </p:nvSpPr>
        <p:spPr>
          <a:xfrm>
            <a:off x="59724" y="6485237"/>
            <a:ext cx="7871253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Arial"/>
                <a:cs typeface="Arial"/>
              </a:rPr>
              <a:t>[1] Cassini Jupiter Portrait. https://www.jpl.nasa.gov/images/cassini-jupiter-portrait</a:t>
            </a:r>
            <a:endParaRPr lang="pt-PT"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797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image of Jupiter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Google Shape;388;p48">
            <a:extLst>
              <a:ext uri="{FF2B5EF4-FFF2-40B4-BE49-F238E27FC236}">
                <a16:creationId xmlns:a16="http://schemas.microsoft.com/office/drawing/2014/main" id="{82B7E25F-4AA5-478F-B89B-098FD802FA1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981" y="1093192"/>
            <a:ext cx="5888819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5A96CECA-D0B3-4185-A482-0DC795221A2A}"/>
              </a:ext>
            </a:extLst>
          </p:cNvPr>
          <p:cNvSpPr txBox="1"/>
          <p:nvPr/>
        </p:nvSpPr>
        <p:spPr>
          <a:xfrm>
            <a:off x="7135325" y="6260862"/>
            <a:ext cx="3118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N1351738505_2.IMG [1]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DE3CF9F-2620-4156-80B3-8C6D34670F25}"/>
              </a:ext>
            </a:extLst>
          </p:cNvPr>
          <p:cNvSpPr txBox="1"/>
          <p:nvPr/>
        </p:nvSpPr>
        <p:spPr>
          <a:xfrm>
            <a:off x="723900" y="1566575"/>
            <a:ext cx="38481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taken by Cassini-Huygens </a:t>
            </a:r>
          </a:p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(2000/10/01)</a:t>
            </a:r>
          </a:p>
          <a:p>
            <a:endParaRPr lang="en-GB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Exposure duration = 320 s</a:t>
            </a:r>
          </a:p>
          <a:p>
            <a:endParaRPr lang="en-GB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 name = </a:t>
            </a:r>
          </a:p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“Imaging Science Subsystem Narrow-Angle"</a:t>
            </a:r>
          </a:p>
        </p:txBody>
      </p:sp>
      <p:sp>
        <p:nvSpPr>
          <p:cNvPr id="10" name="CaixaDeTexto 1">
            <a:extLst>
              <a:ext uri="{FF2B5EF4-FFF2-40B4-BE49-F238E27FC236}">
                <a16:creationId xmlns:a16="http://schemas.microsoft.com/office/drawing/2014/main" id="{DE82449D-DA27-42DB-A5EE-007151E2C2CE}"/>
              </a:ext>
            </a:extLst>
          </p:cNvPr>
          <p:cNvSpPr txBox="1"/>
          <p:nvPr/>
        </p:nvSpPr>
        <p:spPr>
          <a:xfrm>
            <a:off x="59724" y="6485237"/>
            <a:ext cx="7871253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Arial"/>
                <a:cs typeface="Arial"/>
              </a:rPr>
              <a:t>[1] Cassini Jupiter Image. </a:t>
            </a:r>
            <a:br>
              <a:rPr lang="en-US" sz="100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1000">
                <a:solidFill>
                  <a:schemeClr val="bg1"/>
                </a:solidFill>
                <a:latin typeface="Arial"/>
                <a:cs typeface="Arial"/>
              </a:rPr>
              <a:t>https://pds-rings.seti.org/holdings/volumes/COISS_1xxx/COISS_1002/data/1351738505_1351858128/N1351738505_2.IMG </a:t>
            </a:r>
            <a:endParaRPr lang="pt-PT" sz="10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361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position of Jupiter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t>46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B95CC-17F0-4C8C-A11F-2859345EA811}"/>
              </a:ext>
            </a:extLst>
          </p:cNvPr>
          <p:cNvSpPr txBox="1"/>
          <p:nvPr/>
        </p:nvSpPr>
        <p:spPr>
          <a:xfrm>
            <a:off x="723900" y="1566575"/>
            <a:ext cx="384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taken by Cassini-Huygens </a:t>
            </a:r>
          </a:p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(2000/10/01)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4B16A-7F7E-4367-BF31-718EC845CBFC}"/>
              </a:ext>
            </a:extLst>
          </p:cNvPr>
          <p:cNvSpPr txBox="1"/>
          <p:nvPr/>
        </p:nvSpPr>
        <p:spPr>
          <a:xfrm>
            <a:off x="723900" y="2423069"/>
            <a:ext cx="4360164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Pixels outside Jupiter: Black</a:t>
            </a:r>
          </a:p>
          <a:p>
            <a:pPr>
              <a:spcBef>
                <a:spcPts val="1200"/>
              </a:spcBef>
            </a:pPr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Pixels inside Jupiter: Blue</a:t>
            </a:r>
          </a:p>
          <a:p>
            <a:pPr>
              <a:spcBef>
                <a:spcPts val="1200"/>
              </a:spcBef>
            </a:pPr>
            <a:endParaRPr lang="en-GB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endParaRPr lang="en-GB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Ellipsoid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 aberration correction</a:t>
            </a:r>
            <a:endParaRPr lang="en-GB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endParaRPr lang="en-GB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396;p49">
            <a:extLst>
              <a:ext uri="{FF2B5EF4-FFF2-40B4-BE49-F238E27FC236}">
                <a16:creationId xmlns:a16="http://schemas.microsoft.com/office/drawing/2014/main" id="{97CB9429-D12D-4064-9678-D1AB599BA2A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982" y="1077286"/>
            <a:ext cx="5888818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F1D67E8E-B8F6-4A00-8E5D-AB67D6DDA414}"/>
              </a:ext>
            </a:extLst>
          </p:cNvPr>
          <p:cNvSpPr txBox="1"/>
          <p:nvPr/>
        </p:nvSpPr>
        <p:spPr>
          <a:xfrm>
            <a:off x="7135326" y="6260862"/>
            <a:ext cx="254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>
                <a:solidFill>
                  <a:srgbClr val="AA04F9"/>
                </a:solidFill>
                <a:latin typeface="Courier New" panose="02070309020205020404" pitchFamily="49" charset="0"/>
              </a:rPr>
              <a:t>N1351738505_2.IMG</a:t>
            </a:r>
          </a:p>
        </p:txBody>
      </p:sp>
    </p:spTree>
    <p:extLst>
      <p:ext uri="{BB962C8B-B14F-4D97-AF65-F5344CB8AC3E}">
        <p14:creationId xmlns:p14="http://schemas.microsoft.com/office/powerpoint/2010/main" val="4194868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99422B1-A41F-48E7-BFD3-E2E058907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" t="15499" r="7180" b="19306"/>
          <a:stretch/>
        </p:blipFill>
        <p:spPr>
          <a:xfrm>
            <a:off x="6162674" y="1163080"/>
            <a:ext cx="5915025" cy="4054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Longitude/Latitude map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t>47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71314-0044-4211-92F1-F858FA521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15972" r="7139" b="18333"/>
          <a:stretch/>
        </p:blipFill>
        <p:spPr>
          <a:xfrm>
            <a:off x="1" y="1186086"/>
            <a:ext cx="6096000" cy="4084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1E890E-F6E4-4806-80E6-B4796AE744C4}"/>
              </a:ext>
            </a:extLst>
          </p:cNvPr>
          <p:cNvSpPr txBox="1"/>
          <p:nvPr/>
        </p:nvSpPr>
        <p:spPr>
          <a:xfrm>
            <a:off x="1773937" y="5254108"/>
            <a:ext cx="254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>
                <a:solidFill>
                  <a:srgbClr val="AA04F9"/>
                </a:solidFill>
                <a:latin typeface="Courier New" panose="02070309020205020404" pitchFamily="49" charset="0"/>
              </a:rPr>
              <a:t>N1351738505_2.IMG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4D82D-D7F3-4BB3-8D36-2BACE749AFE1}"/>
              </a:ext>
            </a:extLst>
          </p:cNvPr>
          <p:cNvSpPr txBox="1"/>
          <p:nvPr/>
        </p:nvSpPr>
        <p:spPr>
          <a:xfrm>
            <a:off x="7852564" y="5254108"/>
            <a:ext cx="254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>
                <a:solidFill>
                  <a:srgbClr val="AA04F9"/>
                </a:solidFill>
                <a:latin typeface="Courier New" panose="02070309020205020404" pitchFamily="49" charset="0"/>
              </a:rPr>
              <a:t>N1351756287_2.IMG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A60B4C0-CD11-4E68-8C45-7E6B70C8D744}"/>
              </a:ext>
            </a:extLst>
          </p:cNvPr>
          <p:cNvSpPr txBox="1"/>
          <p:nvPr/>
        </p:nvSpPr>
        <p:spPr>
          <a:xfrm>
            <a:off x="352426" y="5710019"/>
            <a:ext cx="10941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The validation of a giant gas planet such as Jupiter can not be pursued using previous images as with rocky planets.</a:t>
            </a:r>
          </a:p>
          <a:p>
            <a:r>
              <a:rPr lang="en-GB">
                <a:solidFill>
                  <a:schemeClr val="bg1"/>
                </a:solidFill>
              </a:rPr>
              <a:t>The images represent subsequent photographs of the same area with the same spectre.</a:t>
            </a:r>
          </a:p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7E5D5D1-DA1A-4464-9350-6C2772D9B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734" y="1086380"/>
            <a:ext cx="1563248" cy="2462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2000-306T02:44:03.167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E825FE7-BF4C-4D34-BE02-058373A43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1831" y="1039969"/>
            <a:ext cx="1563248" cy="2462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2000-306T07:40:24.455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ixaDeTexto 1">
            <a:extLst>
              <a:ext uri="{FF2B5EF4-FFF2-40B4-BE49-F238E27FC236}">
                <a16:creationId xmlns:a16="http://schemas.microsoft.com/office/drawing/2014/main" id="{C18F43FC-75EA-43CE-A816-961A1AE09933}"/>
              </a:ext>
            </a:extLst>
          </p:cNvPr>
          <p:cNvSpPr txBox="1"/>
          <p:nvPr/>
        </p:nvSpPr>
        <p:spPr>
          <a:xfrm>
            <a:off x="59724" y="6485237"/>
            <a:ext cx="7871253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Cassini Jupiter Image. </a:t>
            </a:r>
            <a:b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https://pds-rings.seti.org/holdings/volumes/COISS_1xxx/COISS_1002/data/1351738505_1351858128/N1351744287_2.IMG</a:t>
            </a:r>
            <a:endParaRPr lang="pt-PT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9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BD5825-EE34-4EF7-A208-849395CF0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" y="897721"/>
            <a:ext cx="3404395" cy="3404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02BD91D-B86C-4AEE-9672-0BE53044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48</a:t>
            </a:fld>
            <a:endParaRPr lang="es-ES"/>
          </a:p>
        </p:txBody>
      </p:sp>
      <p:pic>
        <p:nvPicPr>
          <p:cNvPr id="1026" name="Picture 2" descr="data:image/jpeg;base64,/9j/4AAQSkZJRgABAQAAAQABAAD/2wCEAAoHCBUWFRgWFhYZGRgaGh4cGRocHBocHBoaGhwaHBocHB4cIS4lHB4rIRoaJjomKzAxNTU1GiQ7QDs0Py40NTEBDAwMBgYGEAYGEDEdFh0xMTExMTExMTExMTExMTExMTExMTExMTExMTExMTExMTExMTExMTExMTExMTExMTExMf/AABEIAOEA4QMBIgACEQEDEQH/xAAcAAABBQEBAQAAAAAAAAAAAAAGAAMEBQcCAQj/xABHEAACAQIEAgcEBggEBQQDAAABAhEAAwQSITEFQQYiUWFxgZETMqGxBxRCUsHRFSNicoKS4fBDU6KyFjPC0vEkVGPiNJOU/8QAFAEBAAAAAAAAAAAAAAAAAAAAAP/EABQRAQAAAAAAAAAAAAAAAAAAAAD/2gAMAwEAAhEDEQA/AKQtcX9of351yMY0wQF8ZPwgVJYU060HhUt9sT2qsMPMkxXvs2++x7iY+KgGmwgqVYy7MxHIc9aBsKvME/vEsPiTTiZR7qqPAAfKnjhD9/4U1c4UryGZtRBiBQdKoG3V8NvTauvrRXcgjuIn+U/hXuG4PbUBYZo+8xPyip1vA2x9hfMT86CGnEk+/PrTyYudkdvBCasrCKNgB4ACpStQURs3f8O069zEBf5TEeUedNY27etgF0UEiYzA7dpkAUTKapekj6eCH4zQRsPh8Y/u21Uciz2x8ix+FTrXR/HN7z2lHczk+gQfOhjh/F7tg9T3fuNBTyAMr5eho34J0qtXIVzkf7rHQn9ltj4aHuoIT9CsQFbLiUzGSFyMFzc5OfSe2KFMThcSjlLzsjj7OUaj7yNMMvePODpWx2sQp50xxTh9i+mS6gZdxqQVP3lYaqddxQY6bB+1cc+cfIUvqyc8x8WY/jVv0h6NXMOSys1y1vmHvp3OFAkftDzA3ND1T3+ZI+dBa4NFW3eKKAcqjsB1MA1Ct4tI5LG40BBqThUUYe6QBqyA6b+PbvVZcImRAI9I7D3UE0Yods+Gvyr363P3v5SPmKgJigdzB5j+9xXYv0Ei++dSpUwecroeRGtaB0F4+btv2Vw/rbcBv2l+y/f2Hy7azj2/j6V3heIPZupeTddGHJkO4PzoN4t3e+uy4oCwfSUtHW0MQcukdvvVf4YXbi5paP2QCCO4wdfGgtb95aDcNggeKtcHunDlyf2lZU+RFScZZuKzK7kanKAZMciYrrhtr2drFXzMpZMEknZXYxO2qrQBH6f7qVUXsvH1H5UqAham2qCnFVJiV9YPoaeTFKaB2vV3HiPmK4zg7GvRcGknmP8AcKC0SnVqH9bQbug8WX86X6Usje4nrPyoLJRTqCq/DcUsOercWe8x86n+1UbsB4kCgfQU8lV54jZX3rtseLr+dcnjuGH+MnkwPyoLZTVF0pnKY3yj4lqdHSXDD/FBj9lj+FVvSLiKPbZ0dXACbH9pt+zegFb1113URvIk7T2bDXs5CuReZtoNdDGg7g+tTcLwY3/cyT++vxoG8H0jxVnqq5y/dOseBO3yqevSm+/+KynsIH5VHxPRTEoJKAj9kg1UOjKYZcp7DpQXdzjN473WPnHyqsugEkg6kyd4P9aaW4RtFXPBMHZvkK+IFpzsrJof3WzQfAwe6gVsxgHJEZrwEeCrVMlw9nyrSW6KKyLhjcJAJcuAATtpBn7wqn4z0Eu21zWXNwDdDlD+KmIbw38aAPYk8oPbpXqXDsYnxr0qQSDmBBggiCDzBEaGvfZz20HSse7+/KnNe70rlE5NPcddf61JWxPI/wB+JoO+G3SpyE6br8yv4iifgnHnwze/KT1kLAAz8j30NHAZhGXz00+NEnRi1O9tcynK22/5HegLH6R4K6oIuojxs5AB7sw0n0pji2NVuFYp0YEN1AVmOsyKdx+0atfqBdICgSP75U7xTg7PhPYLEs0nsiWP/bQYlmXs+dKrb9CX/wDLalQCDoSScymd9YPxivVV1GgO8yNfLQ7Uy4rmKCSt1jmlj61wxPf6muLZE7xUhETm48O3u7qBiO2ncPYLMFUFidAANSewVN9pZI2UHx9PGjXoK9pBBVc6tBaBPbv60Aza6M4h1OW04yiSDuR+yCNT3VCThyGDmb3oIMAjkQdNDNbpxHEoEzSoA31FZHxuDfuOuzMDpsTEyPGPhQQV4TagSW/m/pXv6NsxsTr9404z1ytwR50DGPw1lVBQQ2gjU6E6mT5CmVwc+leY9/wqJ9ZaDrQSbXDyyhhzFRGZkcgEggxIP41Kw2JYJp4VFZwcxO5OnnM/hQW2B6VYm3oLkjsYTT2K6TPdEPbtHvyH/uodYU6RQd3BrIA8BMfE00W7a9LVzmoDD9M3sNg8M9tyHYuCTr1CzEDX+HwiKiN05xx/xfRV/KmOOPFjCr/8eb1j86pFagm47ily62d2zN2woJ8YGtK1fntmogronSgs1I2M+tSsPcjRjPYcx+PfVEzwd6Xtj20BhhsUi7x5sasrfFLSEOAsxDgMTmHI+KnXwLd1Z8t89te/WW+9Qaba6VKD7ix4A/OiPpFxwWrWHGQE3EzlYELonb3sfSsStXnYhFbUkKPE6Cjn6VsUVxVu2pgW7C7Hmz3J+CrQW3/Fv/xr6LSrNfrL/fPqfzpUBc+Asne0n8i/lTZ4dZ/y1HgBUotXM0EG7YRWgKN+wcgD2d9QLPAMTfdzh9SGjJlJjRTOikAa86IcBw18RfS2m5JJPJVhZY/3vFa9w3h6WECW1CqPUnmWPM99BiWF6I8WVTFi2wU6BxbDEnfLmiY33Hd2U9h+FMrhbyBHIUnSV7D3MNDBrbmE+tBv0jcMY2RiEEm1JdRztmMx/hifDNQBn1PDhRae4zlbhYKYZmRkgkI3VKiJ/rQr0ndUcJalV3md+XlVqmOskCWeToFAYyTyzFtB5VofAOi+GuWAMRZS4WJYsy6roBCsOssRyNBhRxD/AHj6157d/vN6mibp/wBFxgMQqo2a1cBe3PvKAQGRjziRB5g9o1FwKBZyTqSfE16wrwCn8QS/WI1gT3kCJPeaBlZHaK7VSTH9616qtE5dO2rXoyitibebYS2uxIgfjQdWujGKdQy2mKnY+NVuNwr2myuuUxJEd8V9A4LHqqRptWXdP7aOc494fFaAHaOVcmussCSRtXJ1GlBe9J2ANhPu2lHw/pVIrCrfpVriI+6iiqSKB4OK7mY8aixUhDAFB7c3NeCvW50hQKlFeTTgoLLo1h8+Lw6dt63PgHUn4A1c/SLfz4+9+zkQeSKT8WNNfR7YL4+x2LnY+SPHxK1C6Q3y+KxD9t148AxA+AFBVRXtKlQG80lrnNXntVBXNsWAP5UGk9CeGLbtm6YLvHMHKn2R3EzJ8uyiZ2AE9lBnA0dmR1YopnKI1cAaga7eNWvHS/sy9sFnUq2T7wJgad2/b1aCfh3DhgSYJbYkHfkRqNqau8HTQqzh1912d3Osggh2IZSCRFQ+EaW15nb5TVl9Z7dyQKARxPR22lwfq1a4dcttQoaftux9xe4yZ2miHh+AdAGa6+pBNsZcg/ZWVzR51Ls4gGW7dZ010EfCKiPxNfbpaMhrmYgRrlSZY9gJ0B8O2gD/AKaMHOGtXY6yXgpPYjo8j+ZUrGpr6S6XcNXE4W9Y0lrbFO64vWT0ZRXzYuomg6U08185CmkUytI0EpMTCZRH409wdLhuKbSFmWWIAmFG5bsFQFUnQCSdh2nkK2SxwxMLhxaQa5Qbj/aducnsHIcvWgGrPSPFPZLJbXMjBSDruCQQJE7GoN+7cdGe8q5mBCoFg7ak0/isXdwwylFyXgGVj9kdmpAmO3t51AbGm46ISAXMBi0qiHdiTyUSSe6gLehPRv2RtYl1BDW+qCNFzQSSOZII8gaNeI9E8FiR+ssIGGzoMjjs1SJ8DIqyxFhPYDJBVVBQgyCoECCNxFQ/rsrmHZ+GZT5g0GYfSD0Eu22fE229pbAGcRDIAPePJl7xEdnOs8NuvptsQCk7gxp3Gsa+kHor9Wf2tpf1DtpH+G51yHsU65fMchQA+Su7fYa7r0Lz7qDwmlSivKD1o7SKfRxUUxXqx30B39GYAxLvIi3Yc+rWx8s1CbXczFiRJJJ89aIOhVzJh8fdOkWVUeJzz/0+tCANBN07RSqHFe0Gp3OKYEb3E8x/SoOL4jw91ym4nkCPSKAblks7gb5m+ZqVZ4Ldb3VPoaA0ucfw6nClMSw+ruzCUZiyPGZCc2oieVW+J+kXDZSFzgwQDlYgHMGBjTQQdO+gOz0Uvt2CpC9D7vN1Hh/4oC2z9IeFQbXWMyeqAJO8Ammrv0k2dctu4SQRPVETufGKD8V0ZdROeaomtFGKtyoN8scTzpaYDLnVWC7kCAY2Ex+FVXEMXb+t2LjAl1DAunWypBhd41JG86CNNZc4OENu3mAJW2gJkmBkVtuQiPSpmK4devLltBAAYLsxGWIMKFBJOschQTMV0jS2pORz/GJ8Y2FfOjGCQNROnhyrZOkvDVw1tWxOLyBzlUJad2YgFiBDDkNzWa4i1gF904t+8+xtA+oc0FMh1qVg8Kbjqi7nbbkCTv4U6osT1LN1uwNeRvgtlauujeFz4gAWmtsiljmdjAgj3SoOs0DGH6OXg6nraMv3TsR2NWkY7EB0ImJgHmQCdduzX0qBgEm4g7/lr+FN49cjhxMNuIMBtzB23B7N6Ad6QX3xF/MUKoIREPJRpPcx307hyqLhuGyxaCWKsgBJM5gRm7o376vcc6FS5MADMT2AUKYrpLdBIs/q1J00BaNYJkGPAUB1wDiGMwcW8ntrBkFCYKgxqjH3d9jp4b1PvY5kFxNddFncSC6TH8a/wrWe4TpJik1e6WHYwEGRrsB/Yoks8XXEoHXqvBVlPJ1IdD+6fzoCjgnGA8JzCKQZ5bfjV7iLKXUe1cXOjjKwP96EGDPIgVlfRrGZMYFPulOr4ZgQPEaj+E1pmGxFBjPSPozdw15kgsm6OPtpyP7w2I7e4iqk2WUHMpHlFbn0ns2LlgpddEIGZHZlGVh4nY7H+lZPgnsPdHtGQqAZzHq8+fjQDhFJq0G3wfBXDCKjHsR2B9Aa7bolhj9hx4P+dBnRpGtDt9BsO7Koe8pJje2R/tqwv/RVb+ziXH7yK3yIoBXh9wpwvEN/mXVQd4GSfm1DSBl+xM9o+VaNxfoslnDJhnxdtJuM+d1Kh45AZjEZl1mqE9GFbRMZhH7vaZfhBoBzM3+UP5TSok/4Rf8AzsJ/+z/615QLoxbVsU4I5OfRx+dHqWQBAFAPRpoxj+D/AO5TR+j0HeWubkRXTtUa+8a0EDGQAaz/AI2P1rR2A/OjrHXOqaBeNH9YfAfjQGHDsFiXcBFYo4Cg6hR1FUkxsOqTWrcKw3s7apMwNT2sdWPrVLwFlWzbA06i+uUTV7auTQAP0rWw74dTJCq5IkgS5UDx9w0AXcCij3FHlRx9KjsHSDH6ufRyv/WKzS9dZveYnxNAYfRndC3nQx1lYeYKkf6VarzjX6viNhzot237M+IZlHxe36UBdGMa1m57VEL5JbKJEypTcAxox9KsuP8AHbl9kdltoUkplYswYwYbXtA5DagPuHYAIQx1b4CRr84qs6QuQrrsR1gPiDPLWo3BLt25iL2Zm9mFR7YL5Qbd7MQVLGZUArvoVI5VL43hCyELiWYwYQrbuNPISi5qAAxPExdHsl0zsqTMaF1n4U/0n4SMNdJReqyrk5gdUA68zIJ86ruE8OIxdu3fVkGY5pEEQpMjtgxWh8Q6LK2HS2mIkuzOHuiFynRUge6CQxoMqu4hyIJ8qncBxJW4BJGbsJB6uo1HnXXHuEPhrmRyhPaklfjULCXcjq8TB/8ANBe429kvq6/ZYOP3W94fzZvWirjfS9bNlRb1uOvVnZQftH8KEuNL1VcctROkq+on4etU+HsNccASSdO3uAoJN1nuH2l5y7EaEmT/AEFJLkwEERv3+H/mp3E+GtYZUcQcoJHjVb9ajbkZ8DQOoQNdVYaqwJBB7jRp0Y40byFXPXTQ/tDk1Z695231HyqVwjGNauK45bjtHMUG39HMPmdnOyiB4n+k+tELJVH0O4gj4ZXGjMSWG8GSAD/CBV97VDz+dBmPTjpC1rFG0tlLgS2pMsQczEs0aHlkoft9IEdshwMsfshpO06AgchW2nKRBII7JBqI3CbE5vY282uoRJ131Amgyf2tv/2D+if91KtX/RFn/KT0rygxPgzxjD3hvkDRxauSaAOHH/1fr/sozS4KC0a7pUPE36jtfpJeVtDGnyoIeJMgfnQVxF5d6KOO4q2q7jPyA3PiOzvoRuayx58qDY+A49HRQjq2VQCAQSCBEEcqJsM9Y30g6J4nCIMSHDW2ytnQlXQ3NgwmRqwGYE78q64R08xNqAxW6o5Po38419ZoDb6S8CWS1eAlUzI47rmUqZ5Qy+pFZwEA91EHlm/3zFaXwrp9gsQpt31NvMMrK4zIwO4zL8yBUXE9CEaLuGcX7UyUV1Dx2I+qt5xQAlnCXLzqiBnYnRRJOgkwOWk0/e6PYhGyNbgxOjIwHiykgHumaJS+Hw+j2XtOPsusv4qToR3inhjmuD9RaZxHvmEQHsLNpI7KDvojwwhSlx0eIZEy5jb1ObrMI1JBgSJnmTV7xYG2kjOxA2L5EUdrbSO5QaF+EI4xgTOlx3BZ0UsUtqg94qSMxkhYIiWnWoPT7ELadFUIhMtnQFCY3DKDlYHXft5RQVN+3cuC3ftyzI7sS0iVdyQIO0idKJ7Cois5dUnRjmRny/chwSuwGg5VecKw62cDhzkWRbDuIEs+WWMn7U9vYKBek+EVbysmqupMnnMHXv0PxoKfpJjlvOqIux311nb8Kossac613oJ0bw1y3dW6Qbt1VIUxK21JAKntzanshaKeE9DcEVzPYS6xMhnUMY+zyiYigyPCWBiLAtkw6qIG2ZRqInnRh0G6PIkXMk9hOuvbVz0u6Ei5cFzDsttyNV2BjmIiDHyobvYLGWbalLrNlYqchyjqmCDodQcw8qDj6VcI7ZLiqSFENHLUwfCsxJrdeE+3dP18EEbsNT3RAnzFZZ0u4L7G85Rf1Z1BGwncetAPq8Ajtr08opukKA/+j3j62s6XCQumoExO5IGvpWmW+LYRtsTbB7HOQ/64rA+C63kBBKlgGAJErIzajbTnWuJxbDMOsjj+R/nloC20iv7jo/7rqfka7OEcfZNCHs8A++QE/eQg+qyB608mAsj/AJeIydyX2Q/ylh8qAn9g/wB1qVD/ANTuf+7vf/0f/alQY/ZvBMSGPZ/0Vd3eNINjPhQ1ikJcwCdB8qaZQPfYeC9Y/l8aC7vdIPuj1P5VBfH3n1BIHaOqPMmoJvAe6o8W1P5D0rReGcBsGyt98I11cmeRiS5C5c2qFUUGOXlQZ+4Uau8nmF19WbT51LwuHuNBt2Hy/fyM+njGUelbFw3hmDVVe3ZRMwB/5a5tRPvCTVwiryYfEfOgzfhfQ7H45pv3bi2AdM5aMoPVC29AdI10HfVlc+hzfLigBy/Vn49etBw+GzTBExyI/CvGd13ZgBvJMfGgzg/Q/e+zjE87Tf8AfUnAfRtjrLZreMtqe1VuIfVTrRdf6VWrZhr9skfZEMR4hdRTvDuk3t2K21BgTmYlVIJiAVDa+NBXfo/iyrlc4TEry9rnBB5HRPjqazjjuPxIxT2MZddUtkArhwyo05WjOesFyt8Nq0vj3GMdYYN/6VbbZiGYXWW2EAJzurAktsoCakgVkfH+kBv3nusqh3ImAQvVVVGUEk7KDrQWYx1qypdEsojFghtyz3MpOrQBl1jf0oW4jjHxFwFmLE9RJ7zAnmdTUf2jOwE7mJPIVb8AwKHF4dM8n2yCCP2we3uoNewJR0NtWDBAqmOcALPmFB8Zqo4tw0QqxoLgdT2KwZXk8hJU+tXWJxJtsocZTOXQabEgz5VNbCpcVS0FJEzt2xp4CaAd4VwZrj+1BZI0TcEW4I+IJ9TRX+kRbOWeqFgdpbTQf3yr0XFC9Xb50PccZgmcCYbMPFdY89R50BYb4dNeevgaC+lONvWuqGUJcmeqSykHUqZ31B2q44Tjfar1NxrqdxFVnTNJtK5EFHhu4MCPSQKCuw/GvaLDGCNDpE9lQOMZHUDs9ar3xQZgltCDGg8O8mKi3b7ZoIg85oKPinCAJdRA3NSeG9BcXcVXyMqttIgwdiZ2rTuiHAA6reup1N0Uj3zyYj7vz8Nz1QNqDGl6FvhkDhJgy7cwNf8ASDA0pitsygiIBG0cooH4/wBDSCXw+o3NvmP3Sdx3H47UAapryaToVJBBBBgg6EHmCOVeUHec9p9aVcUqABxVwkgSYjb+lI4cuZUQvaxAHr+VSkU/dUHtPWI8Bt5057MEy0se06+nZQWHAeE4e+59tefqgaW7bvKjT3lUwo0Ekc6PeHcP4UItoLZYzo5uB201Jkqx+VA/B8ZesOXsXAjFcplFYFZmNfCrXE8fxd25be61tzbz5AEKznABmCddKDRbdpVAVGhQAAFdNgIAAdDP8wqzscOzdZXEaSCuvqHih3gCOwz3AgJ9wK2YEFRqZAjVgI7jRthAOtHbHpQRsHg2RpIWIiQTPoR+Necc4SuJtsjcxzkqYMgMsjMJFWZrxWmgz5rHDsEwt4h1RozBSjgMOZVssN/DttNDuF+kq3h7txVsM9pnJVs8Oq7ABSNRpIlgY3rT+PcCsYy0bV9Mw3UjRkaPeU8j8DsZFYhc+j3GfWrmGtrnCEH2jdVMrCUYnXUjdRJkHlrQQulPSu/jrmZyVtqepbB6qjtPa5HPlrHeOvR/jPooxyrKPZuHmiuyt5FlCnzIoQ4pwTEYYxfsPb72U5T4OJU+RoIFtyCCOVW/ReznxthS5QtcEMMsht198Ee9HI77Haq1LU1b9HcYuHxNm6wBCOCZ7DIJ7t58qDa+O8AN20QiolyJDEH3htABUD4juoP4R0ouLhzbdw5B1ZEIMAgZBsJgR3EneKPG6SWdOtq2w7BqJPodO6hleH2w9zJ7XLddX9h7E5bZJGZlZ1AAJliO0mBQRX449oA3IzPqtsHVF5T2fjVTxLpDiXQhLTi2TlLZCRJ+zmiAe7ejjhXRLCozNcBvXDqXunN5QIWNuVWFvpDgkLW1vWlCDUAhVXWIBHV8hrQAfQ+88izdS/ZcElD7NoK98iVid4iI1FFXE0N1GtXFcyulwqi66EGAxLCQDIHlUvFdLsKIy3kaQTIO23b40K8d6Y2t7TAsBsQcpMnSRrHeO2gpOHNlUzoRIPlpT/CcJhXxFtsTnI2AzBUEExn5sCTETA8JqmfHFkdti7E+EmToKIMDw72qAxzP5x20GrW4gaR+HKKas2wSX1loieSjYAchqT26+ERuBhhaVXk5QAGO7CBE94274mrSg8Ar2lXhNAM9L+BLetm4i/rUE6buo3U9pjbwiszmtse5rFZJ0yS3hsSyE5VuDOmhiCSCoMRowOnZFBXTSqP9dt/fX1FKgO+J/Rthnk2me03cc6fytr6EUG8U6B4yzqqe1T71vU+aHrT4TWzKadDUHzu1pkMMCrdjAg+hq16PLmxCc4YGNttd5EbVsHHsYEtMww7Yhh/hqFMk9ubQfE9xrLujuFufW7r3LJw5O1rr9QNr1cxkDXw7ANqDQMCoLAGQDBJ8/wAh8ausHdkiPtFiee0CfUVQYe6RDGeZ5bEc/wDxV5w5YbwQRrMSFP8Af9aC0qOeq3cd/wAKkVw6SIoO6VMW7o2J128afoFTboCIIBB3B1B8RTlKgEeO9A8HfVylpbVwg5XSVAYzBZR1SJ30nesWx/Br9oPnTLkMNqpggwZg7d9fS9CXTbh4Ke2AEiFbvVtNfh8aDDsFxy7Yy5IlQQpOuUGToDpIkx2TRX/xhfVchu20ZVUtcFlixeB1ZDQWjSTG5oV49gPZPA9x+sn4jy+RFVWYxE6UBRx7ppiMSuSQibHLILd5kmJqHwnHIltiyB35ZhIEaD0k1RRTtgnX40D9ziDEn+g+VMG73Cn7NkGQRzqdwro1icS+SwhftbZUHazHQfM8gaCvsMz6Aa8oneti6AYbENYtnKuUMQ5afstHV7TAr3ov9GVuzD4hva3PurKoO6febx08KP7NlUUKqhVAgBRAHkKDu2gUADYCusw7RXIcTHP5+FN4lAR9n+ITQOPcAquxOPFVHFHe2CTdtqv3QCPSSaE8V0gGbKpzHsXWgOkxq7zQJ9LqK9izcHvJcKz+y4kj1RaseHXHbrNp2CovTfDZ8Fd/YCv/ACsCfhNBkEDsr2uZr2g+pIjeor4vN7pgHY6y37oGsd/y3qfNU+K6Q4SzdCM6q7bmDA5DMwGnnpQTVwhYRqg11HvCdivJTPaDQRb4N9VxF1fa3Luchy7mXmCYJ+1Ag6R2RWjgzqKBOIubmOa0vVcsDJRiAiooZpjLA1584oLDCYZmOVdOrJnaM8DYEjQGBzy0S27QUyNyACZPLumBTGGQIioNlEax6mOdPh6B/NXs0wboHMeoqmx/Hrdu4EdwuYdU8p+VA9j8WUuZSjMpEyFzR5DXzp+zxFSNG/p3d1DvHLeJd0uYc5sphoYQVJE6E+dO43jARIcAsdj3899QaAmwuNV9jr8/CpdAWF4grQu0neiBuKMmmZWHa2/wOvOgvajY3DC5bZG2ZSpjlPP8apf0+SYGXxg14OKXvvJrsMpn50Ga9IuEEo9lxLoer+8OyeTT6GgjB8Mu3ZCW3aNyBoPEmAD3VuWM4SuIf2lwkNABy9UGJgtznl5CpeG4NhkAARI79fE60GLWuiWIJGbIk9rSfQfnVtgugN5yQhjTVnDKvIQIUkn8q15BZQaBV7gAPlTV/iyLzE+Ow3oM+wX0bYkPld7ZSRLqW256FRr3Vp3CsHasWlt2wFVfUnmzHmxqovdJrSgdYSdtaq26Rh2OXUH0oDS5i1HOqvF8eVAaE8d0hVAZYZuz8KFcZ0hZzG5JgDt5CgLeIdMeyRBnfY91O2OmCX8OzOcr29HA0mdmXuOvmD2UBYnCONX3OoA2jsntHZUK2onx08aCZjse959yq8hOp8at+CcJPvdUjs60jyXWoGEwckKee1X/AA9GtMJMryPMf0oL7CYcadWPBiR8QDXHSVAMJfU/atuP9JqdZxQjcGqbpJfm24n7Df7TQYxmNKmsxpUH1Bdw73YBuFU+0EG+0AOfOSB6UxiuAWy1p0VQ1osyyA2bMIMk65pgyZ1FW812DQRsFfBEbEbjaD4chVXb4FcF65dF8dc6D2akosyFDZteW45VaYjDmcymCYDd4kT5xpNSbSkAAmYoK4cKY+9iLp7h7NR8En411+hLJ97O371y4R6Zo+FWdKghW+GWVMraQHtyrPrE1R8e6F2MSOqz2m3BQgpPejSv8uU99FNKgyLG8N4xgdbariEX7VsMTH7VsksD+7PjQlj+lb3nl0ynmoJGvPfY19FVSca6MYXFf820pb769Vx/EN/AyKDEsHxtgw65QDYEzFWjcbDTDz2sTvVj0j+iq6oLYVxcH+W8K/k3usfHLWcY/h96w2S9be2/3WBUnvHJh3igLhx4L9oGO/40+nStl1Gp8eZrP8x7a6DntoNETpk+0xXf/Frn7Xd+dZ/bftP9KssLhUbct5UBM3SJ2bV6ctM9w++Y2qhHD7Y+8ezX8qjXUK6KWHmaApxmFtIJzkt3HXz7KqBj3PUtjxNVaqSYzH1q1wahaDluFu2rvv2a1EbAG26OGzZSG17m2+FXrXxFVl15nu/qaC5x2KV1OmYbkfaHKRzkRB8AaoLlsoc69ZSd9IPj2H50rWOTQTrpBJgN2Q32X5a6GrfCW5MgwftaSP40G/7w9KC44JYXEW5U9YeoPfVnaTODbcZXH+oUPYe3cwzrdTKs7EGbNwfdLfYbeJgeFG9oWsbbzrKXF0YbOjdh/PnQUXWRgjdU/ZPI1C42GFm7P+W3+01cYu05Hs7sK/2HOilhspPKaquJ3M+GuSIdEdXXmDlNBkc0q9ilQfV9dg1SDBYxvfxCJ3Ik/FiK6HAM3v4i8/dmCj0An40Fu99F95lHiQKh3eN4Zd7qeRn5U3Z6P4Zf8MMf2yzf7iRU+xhkT3UVf3VA+VB7h8QrjMsx2lWX4MBT9eV7QKlSpUCpUqVAqiY/h9q+hS9bS4h3VlDD47HvqXSoMx499Eth5bC3Dab7jy6HuB95f9XhWZcd6LYvCE+3tMFH+IvWtnvzjb+KD3V9N1w6AggiQdwdjQfKK/H51Nwt6PLlz7/77hW18f8AozweIJa2Dh3PNAMhPeh0/ly1n3Efo9xmGaSouoNnQSfNfeX4jvoKW3iCeR/veumBO4q0wmBAFSWwy0FJbsnsqUoYcqsksCuggoKtnPYag3b0DsM8/hRJ7IVybQ8aAQfK09+4/p/YqZgb7oRkfQCMrCR3QRBA7CNqIRhUPKo2J4UjajQjsoG8N0ye2SHRlJ0ZWAdWHY05SR3nMe+p2F6XWEcPZPsmAhrZk22HYrHVPAiByqpa2VGV1DpyMCQPPSod7gVttUYgeBYDuZT1l+NBq+B6RYTGJlYgMdCrEanuI0PlrQv0tttZziSwe2yK3Nhl6qsebDk3MSOQoHt8L9m360qUdSFZT9rdSOdRb1zEuEVzdZU1UNnIXnOu1BBpVLy15QfUy12KVKgVeilSoOqVKlQKlSpUCpUqVAqVKlQKlSpUCrw0qVBlXTD/APJueVD6/wB/GlSoHF5f3yNOGlSoPBvSalSoORzpqxufOlSoGL/ut5/Ko+B99f3RXtKghcR2/j/A0QP/AMs/u/hXtKgB6VKlQf/Z">
            <a:extLst>
              <a:ext uri="{FF2B5EF4-FFF2-40B4-BE49-F238E27FC236}">
                <a16:creationId xmlns:a16="http://schemas.microsoft.com/office/drawing/2014/main" id="{CA18EDBE-C6F8-497C-8728-55B4AEEA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1" y="35537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2BFDD-4EA2-4171-BA41-24BB831B3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70" y="594401"/>
            <a:ext cx="4267200" cy="2170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47A4A9-098C-4AA9-A245-CCF498FFAD9B}"/>
              </a:ext>
            </a:extLst>
          </p:cNvPr>
          <p:cNvSpPr txBox="1"/>
          <p:nvPr/>
        </p:nvSpPr>
        <p:spPr>
          <a:xfrm>
            <a:off x="711153" y="4118437"/>
            <a:ext cx="2107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A2 Pluto’s hazy blue </a:t>
            </a:r>
          </a:p>
          <a:p>
            <a:pPr algn="ctr"/>
            <a:r>
              <a:rPr lang="en-GB"/>
              <a:t>atmosphere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9F549-B41C-4CB8-AEFC-DA2C55D00255}"/>
              </a:ext>
            </a:extLst>
          </p:cNvPr>
          <p:cNvSpPr txBox="1"/>
          <p:nvPr/>
        </p:nvSpPr>
        <p:spPr>
          <a:xfrm>
            <a:off x="3467101" y="5873752"/>
            <a:ext cx="210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A3 Linda Morabito’s </a:t>
            </a:r>
          </a:p>
          <a:p>
            <a:pPr algn="ctr"/>
            <a:r>
              <a:rPr lang="en-GB" dirty="0"/>
              <a:t>Discovery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0E14C-8E51-4E2E-AC06-D56AF05274C9}"/>
              </a:ext>
            </a:extLst>
          </p:cNvPr>
          <p:cNvSpPr txBox="1"/>
          <p:nvPr/>
        </p:nvSpPr>
        <p:spPr>
          <a:xfrm>
            <a:off x="5917813" y="2950735"/>
            <a:ext cx="498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A4 – A6 Endangered coral reef with Landsat images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23932-CEF9-49E4-82B4-000268C86038}"/>
              </a:ext>
            </a:extLst>
          </p:cNvPr>
          <p:cNvSpPr txBox="1"/>
          <p:nvPr/>
        </p:nvSpPr>
        <p:spPr>
          <a:xfrm>
            <a:off x="6754893" y="5909466"/>
            <a:ext cx="313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A5 Jupiter’s ever changing sight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35AA78-17CD-41C9-990D-D482DB87AC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7" t="21185" r="9943" b="25809"/>
          <a:stretch/>
        </p:blipFill>
        <p:spPr>
          <a:xfrm>
            <a:off x="6627831" y="3553719"/>
            <a:ext cx="3565752" cy="2160683"/>
          </a:xfrm>
          <a:prstGeom prst="rect">
            <a:avLst/>
          </a:prstGeom>
        </p:spPr>
      </p:pic>
      <p:sp>
        <p:nvSpPr>
          <p:cNvPr id="12" name="Rectángulo 6">
            <a:extLst>
              <a:ext uri="{FF2B5EF4-FFF2-40B4-BE49-F238E27FC236}">
                <a16:creationId xmlns:a16="http://schemas.microsoft.com/office/drawing/2014/main" id="{12199BF3-D0F5-4FCC-B42D-0354C98B5FFF}"/>
              </a:ext>
            </a:extLst>
          </p:cNvPr>
          <p:cNvSpPr/>
          <p:nvPr/>
        </p:nvSpPr>
        <p:spPr>
          <a:xfrm>
            <a:off x="0" y="6473862"/>
            <a:ext cx="6905625" cy="340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 dirty="0">
                <a:solidFill>
                  <a:schemeClr val="tx1"/>
                </a:solidFill>
                <a:latin typeface="DINWebPro"/>
              </a:rPr>
              <a:t>[1</a:t>
            </a:r>
            <a:r>
              <a:rPr lang="en-US" sz="1000" dirty="0">
                <a:solidFill>
                  <a:schemeClr val="tx1"/>
                </a:solidFill>
                <a:latin typeface="DINWebPro"/>
              </a:rPr>
              <a:t>] 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Stern, A., &amp; Grinspoon, D. (2018). </a:t>
            </a:r>
            <a:r>
              <a:rPr lang="en-US" sz="10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Chasing New Horizons: Inside the Epic First Mission to Pluto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Picador.</a:t>
            </a:r>
          </a:p>
        </p:txBody>
      </p:sp>
    </p:spTree>
    <p:extLst>
      <p:ext uri="{BB962C8B-B14F-4D97-AF65-F5344CB8AC3E}">
        <p14:creationId xmlns:p14="http://schemas.microsoft.com/office/powerpoint/2010/main" val="295542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715749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Horizons flyby across Jupiter system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pPr/>
              <a:t>5</a:t>
            </a:fld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881E0F4-6D7D-4C0B-AD66-A52C79703C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9" y="1006463"/>
            <a:ext cx="9525019" cy="57150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57828" y="3425458"/>
            <a:ext cx="2739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Ecliptic plane J2000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Aberration Correction =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= Jupiter barycentre “5”</a:t>
            </a:r>
          </a:p>
        </p:txBody>
      </p:sp>
    </p:spTree>
    <p:extLst>
      <p:ext uri="{BB962C8B-B14F-4D97-AF65-F5344CB8AC3E}">
        <p14:creationId xmlns:p14="http://schemas.microsoft.com/office/powerpoint/2010/main" val="152177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715749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Horizons flyby across Jupiter system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pPr/>
              <a:t>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7776DD-D397-4BAC-BF24-B1E651DD5E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" t="5566" b="13913"/>
          <a:stretch/>
        </p:blipFill>
        <p:spPr>
          <a:xfrm>
            <a:off x="119269" y="1620079"/>
            <a:ext cx="9181706" cy="4601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2147" y="3505489"/>
            <a:ext cx="2739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Ecliptic plane J2000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Aberration Correction =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= Jupiter barycentre “5”</a:t>
            </a:r>
          </a:p>
        </p:txBody>
      </p:sp>
    </p:spTree>
    <p:extLst>
      <p:ext uri="{BB962C8B-B14F-4D97-AF65-F5344CB8AC3E}">
        <p14:creationId xmlns:p14="http://schemas.microsoft.com/office/powerpoint/2010/main" val="266891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639549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Horizons flyby across Jupiter system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t>7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416588-937A-4EAA-A1E7-1C1503F0BD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b="3190"/>
          <a:stretch/>
        </p:blipFill>
        <p:spPr>
          <a:xfrm>
            <a:off x="193097" y="1376697"/>
            <a:ext cx="8375238" cy="5182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5208" y="1776773"/>
            <a:ext cx="2829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Ecliptic plane J2000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Aberration Correction =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= Jupiter barycentre “5”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(Planets and satellites are not to scale)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CF3B4E-673C-477A-A489-32045E73026D}"/>
              </a:ext>
            </a:extLst>
          </p:cNvPr>
          <p:cNvSpPr txBox="1"/>
          <p:nvPr/>
        </p:nvSpPr>
        <p:spPr>
          <a:xfrm>
            <a:off x="8815208" y="5384763"/>
            <a:ext cx="2606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Sun</a:t>
            </a:r>
            <a:r>
              <a:rPr lang="es-ES" sz="1200">
                <a:solidFill>
                  <a:schemeClr val="bg1"/>
                </a:solidFill>
                <a:latin typeface="Arial"/>
                <a:cs typeface="Arial"/>
              </a:rPr>
              <a:t>’s </a:t>
            </a:r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position can be deduced from the shadow of Jupiter</a:t>
            </a:r>
            <a:endParaRPr lang="en-US" sz="12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973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639549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Horizons flyby across Jupiter system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t>8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D5421-2538-41BF-AF36-313DF6A0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" t="8241" r="9780" b="7327"/>
          <a:stretch/>
        </p:blipFill>
        <p:spPr>
          <a:xfrm>
            <a:off x="2286000" y="1064084"/>
            <a:ext cx="7620000" cy="5553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99722" y="3276370"/>
            <a:ext cx="28296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Ecliptic plane J2000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Aberration Correction =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= Jupiter barycentre “5”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(Planets and satellites are not to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32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737247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Horizons encounter with Pluto system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>
                <a:solidFill>
                  <a:schemeClr val="bg1"/>
                </a:solidFill>
              </a:rPr>
              <a:pPr/>
              <a:t>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2F9B66-34F5-4E1F-9DCE-7DE2D82C2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" y="957201"/>
            <a:ext cx="9498873" cy="57642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0842" y="4056386"/>
            <a:ext cx="28296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Ecliptic plane J2000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Aberration Correction =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 = Pluto barycentre “9”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(Planets and satellites are not to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710A6-EFA3-42E8-8E5B-326E5BEF984B}"/>
              </a:ext>
            </a:extLst>
          </p:cNvPr>
          <p:cNvSpPr txBox="1"/>
          <p:nvPr/>
        </p:nvSpPr>
        <p:spPr>
          <a:xfrm>
            <a:off x="7364822" y="5507922"/>
            <a:ext cx="447275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Sun light direction is not plotted, the vector can't be properly </a:t>
            </a:r>
            <a:endParaRPr lang="en-US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scaled due to the distance between the Sun and Pluto.</a:t>
            </a:r>
            <a:endParaRPr lang="en-US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However, we extracted the information and represented the shadow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24714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2883</Words>
  <Application>Microsoft Office PowerPoint</Application>
  <PresentationFormat>Panorámica</PresentationFormat>
  <Paragraphs>440</Paragraphs>
  <Slides>48</Slides>
  <Notes>46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48</vt:i4>
      </vt:variant>
    </vt:vector>
  </HeadingPairs>
  <TitlesOfParts>
    <vt:vector size="58" baseType="lpstr">
      <vt:lpstr>Arial Unicode MS</vt:lpstr>
      <vt:lpstr>DINWebPro</vt:lpstr>
      <vt:lpstr>Arial</vt:lpstr>
      <vt:lpstr>Calibri</vt:lpstr>
      <vt:lpstr>Calibri Light</vt:lpstr>
      <vt:lpstr>Cambria Math</vt:lpstr>
      <vt:lpstr>Courier New</vt:lpstr>
      <vt:lpstr>Tema de Office</vt:lpstr>
      <vt:lpstr>1_Tema de Office</vt:lpstr>
      <vt:lpstr>2_Tema de Office</vt:lpstr>
      <vt:lpstr>Robotic Exploration of the Solar System </vt:lpstr>
      <vt:lpstr>Table of contents</vt:lpstr>
      <vt:lpstr>New Horizons flybly across Jupiter and Pluto systems</vt:lpstr>
      <vt:lpstr>New Horizons</vt:lpstr>
      <vt:lpstr>New Horizons flyby across Jupiter system</vt:lpstr>
      <vt:lpstr>New Horizons flyby across Jupiter system</vt:lpstr>
      <vt:lpstr>New Horizons flyby across Jupiter system</vt:lpstr>
      <vt:lpstr>New Horizons flyby across Jupiter system</vt:lpstr>
      <vt:lpstr>New Horizons encounter with Pluto system</vt:lpstr>
      <vt:lpstr>New Horizons encounter with Pluto system</vt:lpstr>
      <vt:lpstr>New Horizons flyby across Jupiter</vt:lpstr>
      <vt:lpstr>New Horizons flyby across Jupiter</vt:lpstr>
      <vt:lpstr>“Re-discover” Linda Morabito’s volcanic plume on Io</vt:lpstr>
      <vt:lpstr>A3- Image Processing Workflow to reveal the plume</vt:lpstr>
      <vt:lpstr>Io’s plume re-discovered</vt:lpstr>
      <vt:lpstr>Io’s plume re-discovered</vt:lpstr>
      <vt:lpstr>Stars?</vt:lpstr>
      <vt:lpstr>Plume elevation</vt:lpstr>
      <vt:lpstr>Overall situation</vt:lpstr>
      <vt:lpstr>“It was the stuff of dreams, because I knew I was seeing something that most likely no human being had ever seen before.” Linda Morabito</vt:lpstr>
      <vt:lpstr>Remote Sensing of Earth Assignment and Project (A4 and A6)</vt:lpstr>
      <vt:lpstr>Reasons of Interest</vt:lpstr>
      <vt:lpstr>Problem definition for the Assignment</vt:lpstr>
      <vt:lpstr>Data Source for the Assignment</vt:lpstr>
      <vt:lpstr>Infrared Colour</vt:lpstr>
      <vt:lpstr>Normalized Difference Vegetation Index (NDVI)</vt:lpstr>
      <vt:lpstr>Remote Sensing Reflectance (Rrs) </vt:lpstr>
      <vt:lpstr>Geolocalized temperature map</vt:lpstr>
      <vt:lpstr>Water and Cloud Mask</vt:lpstr>
      <vt:lpstr>Turbidity</vt:lpstr>
      <vt:lpstr>Problem definition for the Project</vt:lpstr>
      <vt:lpstr>Data source for Project</vt:lpstr>
      <vt:lpstr>Natural Colour</vt:lpstr>
      <vt:lpstr>Summer 2005</vt:lpstr>
      <vt:lpstr>Winter 2005</vt:lpstr>
      <vt:lpstr>Summer 2020</vt:lpstr>
      <vt:lpstr>Winter 2020</vt:lpstr>
      <vt:lpstr>Temperature </vt:lpstr>
      <vt:lpstr>Presentación de PowerPoint</vt:lpstr>
      <vt:lpstr>Chlorophyll (Summer) </vt:lpstr>
      <vt:lpstr>Temperature (Winter) </vt:lpstr>
      <vt:lpstr>Chlorophyll (Winter) </vt:lpstr>
      <vt:lpstr>Presentación de PowerPoint</vt:lpstr>
      <vt:lpstr>Cassini Jupiter flyby</vt:lpstr>
      <vt:lpstr>Original image of Jupiter</vt:lpstr>
      <vt:lpstr>Theoretical position of Jupiter</vt:lpstr>
      <vt:lpstr>Longitude/Latitude map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 for Aerospace Engineering</dc:title>
  <dc:creator>Yi Qiang Ji</dc:creator>
  <cp:lastModifiedBy>Yi Qiang Ji</cp:lastModifiedBy>
  <cp:revision>5</cp:revision>
  <dcterms:created xsi:type="dcterms:W3CDTF">2012-07-30T22:48:03Z</dcterms:created>
  <dcterms:modified xsi:type="dcterms:W3CDTF">2021-06-05T10:04:18Z</dcterms:modified>
</cp:coreProperties>
</file>